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77" r:id="rId3"/>
    <p:sldId id="264" r:id="rId4"/>
    <p:sldId id="267" r:id="rId5"/>
    <p:sldId id="265" r:id="rId6"/>
    <p:sldId id="268" r:id="rId7"/>
    <p:sldId id="275" r:id="rId8"/>
    <p:sldId id="274" r:id="rId9"/>
    <p:sldId id="273" r:id="rId10"/>
    <p:sldId id="272" r:id="rId11"/>
    <p:sldId id="271" r:id="rId12"/>
    <p:sldId id="269" r:id="rId13"/>
    <p:sldId id="270" r:id="rId14"/>
    <p:sldId id="276" r:id="rId15"/>
  </p:sldIdLst>
  <p:sldSz cx="9144000" cy="6858000" type="screen4x3"/>
  <p:notesSz cx="6858000" cy="9144000"/>
  <p:custShowLst>
    <p:custShow name="Custom Show 1" id="0">
      <p:sldLst>
        <p:sld r:id="rId3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chemeClr val="tx1"/>
    </p:penClr>
  </p:showPr>
  <p:clrMru>
    <a:srgbClr val="0099CC"/>
    <a:srgbClr val="6699FF"/>
    <a:srgbClr val="66FFFF"/>
    <a:srgbClr val="0033CC"/>
    <a:srgbClr val="FFFFCC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>
        <p:scale>
          <a:sx n="70" d="100"/>
          <a:sy n="70" d="100"/>
        </p:scale>
        <p:origin x="-2814" y="-9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709E6-494D-495E-9D37-04CB4C83083D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966C7-D79D-4F50-A426-931DC523D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966C7-D79D-4F50-A426-931DC523DA1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966C7-D79D-4F50-A426-931DC523DA1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966C7-D79D-4F50-A426-931DC523DA1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Japan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966C7-D79D-4F50-A426-931DC523DA1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966C7-D79D-4F50-A426-931DC523DA1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966C7-D79D-4F50-A426-931DC523DA1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966C7-D79D-4F50-A426-931DC523DA1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966C7-D79D-4F50-A426-931DC523DA1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966C7-D79D-4F50-A426-931DC523DA1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966C7-D79D-4F50-A426-931DC523DA1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966C7-D79D-4F50-A426-931DC523DA1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966C7-D79D-4F50-A426-931DC523DA1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966C7-D79D-4F50-A426-931DC523DA1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CFFBE-2A45-44BA-8BB2-15A3F3BF1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8A93D-B623-4200-9ADA-48E4398A9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C6A31-81A8-4668-AB76-3A71DF88C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CFFBE-2A45-44BA-8BB2-15A3F3BF15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8B154-B2D6-4696-9EEA-8EBC6B13D6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5BC1B-38B2-459C-B809-0CD52699FA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F305A-4EA9-4026-9E55-85B05ADD7F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135C7-8D18-4A97-AA39-F2F3F79029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D8AED-AB4F-48DF-846C-80FF8FF4EA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36846-8699-4A4D-A777-3CE828FF93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AD67D-EE39-4D90-9BBF-E3A7E47A31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8B154-B2D6-4696-9EEA-8EBC6B13D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F3ABAC9E-30BD-41EA-90F8-129246F003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8A93D-B623-4200-9ADA-48E4398A9C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BC6A31-81A8-4668-AB76-3A71DF88C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5BC1B-38B2-459C-B809-0CD52699F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F305A-4EA9-4026-9E55-85B05ADD7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135C7-8D18-4A97-AA39-F2F3F7902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D8AED-AB4F-48DF-846C-80FF8FF4E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36846-8699-4A4D-A777-3CE828FF9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AD67D-EE39-4D90-9BBF-E3A7E47A3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BAC9E-30BD-41EA-90F8-129246F00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852C91A-D981-4421-BF79-4EAE754CE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852C91A-D981-4421-BF79-4EAE754CE2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audio" Target="../media/audio2.wav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12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audio" Target="../media/audio4.wav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17.png"/><Relationship Id="rId10" Type="http://schemas.openxmlformats.org/officeDocument/2006/relationships/image" Target="../media/image9.png"/><Relationship Id="rId4" Type="http://schemas.openxmlformats.org/officeDocument/2006/relationships/audio" Target="../media/audio4.wav"/><Relationship Id="rId9" Type="http://schemas.openxmlformats.org/officeDocument/2006/relationships/image" Target="../media/image8.png"/><Relationship Id="rId1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audio" Target="../media/audio2.wav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12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18.gif"/><Relationship Id="rId10" Type="http://schemas.openxmlformats.org/officeDocument/2006/relationships/image" Target="../media/image10.png"/><Relationship Id="rId4" Type="http://schemas.openxmlformats.org/officeDocument/2006/relationships/audio" Target="../media/audio4.wav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audio" Target="../media/audio2.wav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12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audio" Target="../media/audio4.wav"/><Relationship Id="rId9" Type="http://schemas.openxmlformats.org/officeDocument/2006/relationships/image" Target="../media/image9.png"/><Relationship Id="rId1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3" Type="http://schemas.openxmlformats.org/officeDocument/2006/relationships/image" Target="../media/image3.png"/><Relationship Id="rId7" Type="http://schemas.openxmlformats.org/officeDocument/2006/relationships/slide" Target="slide6.xml"/><Relationship Id="rId12" Type="http://schemas.openxmlformats.org/officeDocument/2006/relationships/slide" Target="slide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audio" Target="../media/audio2.wav"/><Relationship Id="rId10" Type="http://schemas.openxmlformats.org/officeDocument/2006/relationships/slide" Target="slide9.xml"/><Relationship Id="rId4" Type="http://schemas.openxmlformats.org/officeDocument/2006/relationships/slide" Target="slide4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audio" Target="../media/audio2.wav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12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audio" Target="../media/audio4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audio" Target="../media/audio2.wav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12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12.gif"/><Relationship Id="rId10" Type="http://schemas.openxmlformats.org/officeDocument/2006/relationships/image" Target="../media/image10.png"/><Relationship Id="rId4" Type="http://schemas.openxmlformats.org/officeDocument/2006/relationships/audio" Target="../media/audio4.wav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13.gif"/><Relationship Id="rId10" Type="http://schemas.openxmlformats.org/officeDocument/2006/relationships/image" Target="../media/image9.png"/><Relationship Id="rId4" Type="http://schemas.openxmlformats.org/officeDocument/2006/relationships/audio" Target="../media/audio4.wav"/><Relationship Id="rId9" Type="http://schemas.openxmlformats.org/officeDocument/2006/relationships/image" Target="../media/image8.png"/><Relationship Id="rId1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audio" Target="../media/audio2.wav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12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audio" Target="../media/audio4.wav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15.jpeg"/><Relationship Id="rId10" Type="http://schemas.openxmlformats.org/officeDocument/2006/relationships/image" Target="../media/image9.png"/><Relationship Id="rId4" Type="http://schemas.openxmlformats.org/officeDocument/2006/relationships/audio" Target="../media/audio4.wav"/><Relationship Id="rId9" Type="http://schemas.openxmlformats.org/officeDocument/2006/relationships/image" Target="../media/image8.png"/><Relationship Id="rId1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audio" Target="../media/audio2.wav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12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16.gif"/><Relationship Id="rId10" Type="http://schemas.openxmlformats.org/officeDocument/2006/relationships/image" Target="../media/image10.png"/><Relationship Id="rId4" Type="http://schemas.openxmlformats.org/officeDocument/2006/relationships/audio" Target="../media/audio4.wav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“Skriveno blago”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sz="2800" i="1" dirty="0" smtClean="0">
                <a:latin typeface="Verdana" pitchFamily="34" charset="0"/>
              </a:rPr>
              <a:t>Igra za ponavljanje gradiva</a:t>
            </a:r>
            <a:endParaRPr lang="en-US" sz="2800" i="1" dirty="0" smtClean="0">
              <a:latin typeface="Verdana" pitchFamily="34" charset="0"/>
            </a:endParaRPr>
          </a:p>
          <a:p>
            <a:endParaRPr lang="en-US" dirty="0"/>
          </a:p>
        </p:txBody>
      </p:sp>
      <p:pic>
        <p:nvPicPr>
          <p:cNvPr id="4" name="Picture 4" descr="j02871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57200" y="4678546"/>
            <a:ext cx="2595141" cy="217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j02809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838200"/>
            <a:ext cx="2270125" cy="166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ropical_sunset_scene_with_palm_trees_and_birds_0071-1012-0820-2524_SMU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0" y="4038600"/>
            <a:ext cx="1143000" cy="11163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75416 0.0155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" y="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at-intr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j02809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5532438"/>
            <a:ext cx="75406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168"/>
          <p:cNvSpPr>
            <a:spLocks noChangeArrowheads="1"/>
          </p:cNvSpPr>
          <p:nvPr/>
        </p:nvSpPr>
        <p:spPr bwMode="auto">
          <a:xfrm rot="5400000">
            <a:off x="4267200" y="1981200"/>
            <a:ext cx="609600" cy="9144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Rectangle 166"/>
          <p:cNvSpPr>
            <a:spLocks noChangeArrowheads="1"/>
          </p:cNvSpPr>
          <p:nvPr/>
        </p:nvSpPr>
        <p:spPr bwMode="auto">
          <a:xfrm>
            <a:off x="-76200" y="0"/>
            <a:ext cx="685800" cy="6858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Rectangle 29"/>
          <p:cNvSpPr>
            <a:spLocks noChangeArrowheads="1"/>
          </p:cNvSpPr>
          <p:nvPr/>
        </p:nvSpPr>
        <p:spPr bwMode="auto">
          <a:xfrm>
            <a:off x="381000" y="6335713"/>
            <a:ext cx="7239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1600" b="1" dirty="0" smtClean="0">
                <a:latin typeface="Verdana" pitchFamily="34" charset="0"/>
              </a:rPr>
              <a:t>Izaberi broj polja na kojem misliš da je sakriveno blago.</a:t>
            </a:r>
            <a:endParaRPr lang="en-US" sz="1600" dirty="0"/>
          </a:p>
        </p:txBody>
      </p:sp>
      <p:pic>
        <p:nvPicPr>
          <p:cNvPr id="11270" name="Picture 68" descr="gif_mapbritish-virgin-islands2.gif"/>
          <p:cNvPicPr>
            <a:picLocks noChangeAspect="1"/>
          </p:cNvPicPr>
          <p:nvPr/>
        </p:nvPicPr>
        <p:blipFill>
          <a:blip r:embed="rId6" cstate="print"/>
          <a:srcRect t="53333"/>
          <a:stretch>
            <a:fillRect/>
          </a:stretch>
        </p:blipFill>
        <p:spPr bwMode="auto">
          <a:xfrm>
            <a:off x="5943600" y="-141288"/>
            <a:ext cx="28194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71" name="Rounded Rectangle 70"/>
          <p:cNvSpPr/>
          <p:nvPr/>
        </p:nvSpPr>
        <p:spPr>
          <a:xfrm>
            <a:off x="908050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6</a:t>
            </a:r>
          </a:p>
        </p:txBody>
      </p:sp>
      <p:sp useBgFill="1">
        <p:nvSpPr>
          <p:cNvPr id="72" name="Rounded Rectangle 71"/>
          <p:cNvSpPr/>
          <p:nvPr/>
        </p:nvSpPr>
        <p:spPr>
          <a:xfrm>
            <a:off x="908050" y="19050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5</a:t>
            </a:r>
          </a:p>
        </p:txBody>
      </p:sp>
      <p:sp useBgFill="1">
        <p:nvSpPr>
          <p:cNvPr id="73" name="Rounded Rectangle 72"/>
          <p:cNvSpPr/>
          <p:nvPr/>
        </p:nvSpPr>
        <p:spPr>
          <a:xfrm>
            <a:off x="908050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4</a:t>
            </a:r>
          </a:p>
        </p:txBody>
      </p:sp>
      <p:sp useBgFill="1">
        <p:nvSpPr>
          <p:cNvPr id="74" name="Rounded Rectangle 73"/>
          <p:cNvSpPr/>
          <p:nvPr/>
        </p:nvSpPr>
        <p:spPr>
          <a:xfrm>
            <a:off x="908050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</a:t>
            </a:r>
          </a:p>
        </p:txBody>
      </p:sp>
      <p:sp useBgFill="1">
        <p:nvSpPr>
          <p:cNvPr id="75" name="Rounded Rectangle 74"/>
          <p:cNvSpPr/>
          <p:nvPr/>
        </p:nvSpPr>
        <p:spPr>
          <a:xfrm>
            <a:off x="908050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</a:t>
            </a:r>
          </a:p>
        </p:txBody>
      </p:sp>
      <p:sp useBgFill="1">
        <p:nvSpPr>
          <p:cNvPr id="76" name="Rounded Rectangle 75"/>
          <p:cNvSpPr/>
          <p:nvPr/>
        </p:nvSpPr>
        <p:spPr>
          <a:xfrm>
            <a:off x="908050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</a:t>
            </a:r>
          </a:p>
        </p:txBody>
      </p:sp>
      <p:sp useBgFill="1">
        <p:nvSpPr>
          <p:cNvPr id="77" name="Rounded Rectangle 76"/>
          <p:cNvSpPr/>
          <p:nvPr/>
        </p:nvSpPr>
        <p:spPr>
          <a:xfrm>
            <a:off x="2320925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12</a:t>
            </a:r>
          </a:p>
        </p:txBody>
      </p:sp>
      <p:sp useBgFill="1">
        <p:nvSpPr>
          <p:cNvPr id="78" name="Rounded Rectangle 77"/>
          <p:cNvSpPr/>
          <p:nvPr/>
        </p:nvSpPr>
        <p:spPr>
          <a:xfrm>
            <a:off x="2320925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11</a:t>
            </a:r>
          </a:p>
        </p:txBody>
      </p:sp>
      <p:sp useBgFill="1">
        <p:nvSpPr>
          <p:cNvPr id="79" name="Rounded Rectangle 78"/>
          <p:cNvSpPr/>
          <p:nvPr/>
        </p:nvSpPr>
        <p:spPr>
          <a:xfrm>
            <a:off x="2320925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10</a:t>
            </a:r>
          </a:p>
        </p:txBody>
      </p:sp>
      <p:sp useBgFill="1">
        <p:nvSpPr>
          <p:cNvPr id="80" name="Rounded Rectangle 79"/>
          <p:cNvSpPr/>
          <p:nvPr/>
        </p:nvSpPr>
        <p:spPr>
          <a:xfrm>
            <a:off x="2320925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9</a:t>
            </a:r>
          </a:p>
        </p:txBody>
      </p:sp>
      <p:sp useBgFill="1">
        <p:nvSpPr>
          <p:cNvPr id="81" name="Rounded Rectangle 80"/>
          <p:cNvSpPr/>
          <p:nvPr/>
        </p:nvSpPr>
        <p:spPr>
          <a:xfrm>
            <a:off x="2320925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8</a:t>
            </a:r>
          </a:p>
        </p:txBody>
      </p:sp>
      <p:sp useBgFill="1">
        <p:nvSpPr>
          <p:cNvPr id="82" name="Rounded Rectangle 81"/>
          <p:cNvSpPr/>
          <p:nvPr/>
        </p:nvSpPr>
        <p:spPr>
          <a:xfrm>
            <a:off x="2320925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7</a:t>
            </a:r>
          </a:p>
        </p:txBody>
      </p:sp>
      <p:sp useBgFill="1">
        <p:nvSpPr>
          <p:cNvPr id="83" name="Rounded Rectangle 82"/>
          <p:cNvSpPr/>
          <p:nvPr/>
        </p:nvSpPr>
        <p:spPr>
          <a:xfrm>
            <a:off x="3727450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18</a:t>
            </a:r>
          </a:p>
        </p:txBody>
      </p:sp>
      <p:sp useBgFill="1">
        <p:nvSpPr>
          <p:cNvPr id="84" name="Rounded Rectangle 83"/>
          <p:cNvSpPr/>
          <p:nvPr/>
        </p:nvSpPr>
        <p:spPr>
          <a:xfrm>
            <a:off x="3727450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17</a:t>
            </a:r>
          </a:p>
        </p:txBody>
      </p:sp>
      <p:sp useBgFill="1">
        <p:nvSpPr>
          <p:cNvPr id="85" name="Rounded Rectangle 84"/>
          <p:cNvSpPr/>
          <p:nvPr/>
        </p:nvSpPr>
        <p:spPr>
          <a:xfrm>
            <a:off x="3727450" y="278765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16</a:t>
            </a:r>
          </a:p>
        </p:txBody>
      </p:sp>
      <p:sp useBgFill="1">
        <p:nvSpPr>
          <p:cNvPr id="86" name="Rounded Rectangle 85"/>
          <p:cNvSpPr/>
          <p:nvPr/>
        </p:nvSpPr>
        <p:spPr>
          <a:xfrm>
            <a:off x="3727450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15</a:t>
            </a:r>
          </a:p>
        </p:txBody>
      </p:sp>
      <p:sp useBgFill="1">
        <p:nvSpPr>
          <p:cNvPr id="87" name="Rounded Rectangle 86"/>
          <p:cNvSpPr/>
          <p:nvPr/>
        </p:nvSpPr>
        <p:spPr>
          <a:xfrm>
            <a:off x="3727450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14</a:t>
            </a:r>
          </a:p>
        </p:txBody>
      </p:sp>
      <p:sp useBgFill="1">
        <p:nvSpPr>
          <p:cNvPr id="88" name="Rounded Rectangle 87"/>
          <p:cNvSpPr/>
          <p:nvPr/>
        </p:nvSpPr>
        <p:spPr>
          <a:xfrm>
            <a:off x="3727450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13</a:t>
            </a:r>
          </a:p>
        </p:txBody>
      </p:sp>
      <p:sp useBgFill="1">
        <p:nvSpPr>
          <p:cNvPr id="89" name="Rounded Rectangle 88"/>
          <p:cNvSpPr/>
          <p:nvPr/>
        </p:nvSpPr>
        <p:spPr>
          <a:xfrm>
            <a:off x="5153025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24</a:t>
            </a:r>
          </a:p>
        </p:txBody>
      </p:sp>
      <p:sp useBgFill="1">
        <p:nvSpPr>
          <p:cNvPr id="90" name="Rounded Rectangle 89"/>
          <p:cNvSpPr/>
          <p:nvPr/>
        </p:nvSpPr>
        <p:spPr>
          <a:xfrm>
            <a:off x="5153025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23</a:t>
            </a:r>
          </a:p>
        </p:txBody>
      </p:sp>
      <p:sp useBgFill="1">
        <p:nvSpPr>
          <p:cNvPr id="91" name="Rounded Rectangle 90"/>
          <p:cNvSpPr/>
          <p:nvPr/>
        </p:nvSpPr>
        <p:spPr>
          <a:xfrm>
            <a:off x="5153025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22</a:t>
            </a:r>
          </a:p>
        </p:txBody>
      </p:sp>
      <p:sp useBgFill="1">
        <p:nvSpPr>
          <p:cNvPr id="92" name="Rounded Rectangle 91"/>
          <p:cNvSpPr/>
          <p:nvPr/>
        </p:nvSpPr>
        <p:spPr>
          <a:xfrm>
            <a:off x="5153025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21</a:t>
            </a:r>
          </a:p>
        </p:txBody>
      </p:sp>
      <p:sp useBgFill="1">
        <p:nvSpPr>
          <p:cNvPr id="93" name="Rounded Rectangle 92"/>
          <p:cNvSpPr/>
          <p:nvPr/>
        </p:nvSpPr>
        <p:spPr>
          <a:xfrm>
            <a:off x="5153025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20</a:t>
            </a:r>
          </a:p>
        </p:txBody>
      </p:sp>
      <p:sp useBgFill="1">
        <p:nvSpPr>
          <p:cNvPr id="94" name="Rounded Rectangle 93"/>
          <p:cNvSpPr/>
          <p:nvPr/>
        </p:nvSpPr>
        <p:spPr>
          <a:xfrm>
            <a:off x="5153025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19</a:t>
            </a:r>
          </a:p>
        </p:txBody>
      </p:sp>
      <p:sp useBgFill="1">
        <p:nvSpPr>
          <p:cNvPr id="95" name="Rounded Rectangle 94"/>
          <p:cNvSpPr/>
          <p:nvPr/>
        </p:nvSpPr>
        <p:spPr>
          <a:xfrm>
            <a:off x="6596063" y="9906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30</a:t>
            </a:r>
          </a:p>
        </p:txBody>
      </p:sp>
      <p:sp useBgFill="1">
        <p:nvSpPr>
          <p:cNvPr id="96" name="Rounded Rectangle 95"/>
          <p:cNvSpPr/>
          <p:nvPr/>
        </p:nvSpPr>
        <p:spPr>
          <a:xfrm>
            <a:off x="6596063" y="1890713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29</a:t>
            </a:r>
          </a:p>
        </p:txBody>
      </p:sp>
      <p:sp useBgFill="1">
        <p:nvSpPr>
          <p:cNvPr id="97" name="Rounded Rectangle 96"/>
          <p:cNvSpPr/>
          <p:nvPr/>
        </p:nvSpPr>
        <p:spPr>
          <a:xfrm>
            <a:off x="6596063" y="2784475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28</a:t>
            </a:r>
          </a:p>
        </p:txBody>
      </p:sp>
      <p:sp useBgFill="1">
        <p:nvSpPr>
          <p:cNvPr id="98" name="Rounded Rectangle 97"/>
          <p:cNvSpPr/>
          <p:nvPr/>
        </p:nvSpPr>
        <p:spPr>
          <a:xfrm>
            <a:off x="6596063" y="368458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27</a:t>
            </a:r>
          </a:p>
        </p:txBody>
      </p:sp>
      <p:sp useBgFill="1">
        <p:nvSpPr>
          <p:cNvPr id="99" name="Rounded Rectangle 98"/>
          <p:cNvSpPr/>
          <p:nvPr/>
        </p:nvSpPr>
        <p:spPr>
          <a:xfrm>
            <a:off x="6596063" y="457993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26</a:t>
            </a:r>
          </a:p>
        </p:txBody>
      </p:sp>
      <p:sp useBgFill="1">
        <p:nvSpPr>
          <p:cNvPr id="100" name="Rounded Rectangle 99"/>
          <p:cNvSpPr/>
          <p:nvPr/>
        </p:nvSpPr>
        <p:spPr>
          <a:xfrm>
            <a:off x="6596063" y="54864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25</a:t>
            </a:r>
          </a:p>
        </p:txBody>
      </p:sp>
      <p:sp useBgFill="1">
        <p:nvSpPr>
          <p:cNvPr id="101" name="Rounded Rectangle 100"/>
          <p:cNvSpPr/>
          <p:nvPr/>
        </p:nvSpPr>
        <p:spPr>
          <a:xfrm>
            <a:off x="8008938" y="9906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36</a:t>
            </a:r>
          </a:p>
        </p:txBody>
      </p:sp>
      <p:sp useBgFill="1">
        <p:nvSpPr>
          <p:cNvPr id="102" name="Rounded Rectangle 101"/>
          <p:cNvSpPr/>
          <p:nvPr/>
        </p:nvSpPr>
        <p:spPr>
          <a:xfrm>
            <a:off x="8008938" y="1890713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35</a:t>
            </a:r>
          </a:p>
        </p:txBody>
      </p:sp>
      <p:sp useBgFill="1">
        <p:nvSpPr>
          <p:cNvPr id="103" name="Rounded Rectangle 102"/>
          <p:cNvSpPr/>
          <p:nvPr/>
        </p:nvSpPr>
        <p:spPr>
          <a:xfrm>
            <a:off x="8008938" y="2784475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34</a:t>
            </a:r>
          </a:p>
        </p:txBody>
      </p:sp>
      <p:sp useBgFill="1">
        <p:nvSpPr>
          <p:cNvPr id="104" name="Rounded Rectangle 103"/>
          <p:cNvSpPr/>
          <p:nvPr/>
        </p:nvSpPr>
        <p:spPr>
          <a:xfrm>
            <a:off x="8008938" y="368458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33</a:t>
            </a:r>
          </a:p>
        </p:txBody>
      </p:sp>
      <p:sp useBgFill="1">
        <p:nvSpPr>
          <p:cNvPr id="105" name="Rounded Rectangle 104"/>
          <p:cNvSpPr/>
          <p:nvPr/>
        </p:nvSpPr>
        <p:spPr>
          <a:xfrm>
            <a:off x="8008938" y="457993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32</a:t>
            </a:r>
          </a:p>
        </p:txBody>
      </p:sp>
      <p:sp useBgFill="1">
        <p:nvSpPr>
          <p:cNvPr id="106" name="Rounded Rectangle 105"/>
          <p:cNvSpPr/>
          <p:nvPr/>
        </p:nvSpPr>
        <p:spPr>
          <a:xfrm>
            <a:off x="8008938" y="54864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31</a:t>
            </a:r>
          </a:p>
        </p:txBody>
      </p:sp>
      <p:pic>
        <p:nvPicPr>
          <p:cNvPr id="11307" name="Picture 106" descr="gif_mapbritish-virgin-islands2.gif"/>
          <p:cNvPicPr>
            <a:picLocks noChangeAspect="1"/>
          </p:cNvPicPr>
          <p:nvPr/>
        </p:nvPicPr>
        <p:blipFill>
          <a:blip r:embed="rId6" cstate="print"/>
          <a:srcRect t="53333"/>
          <a:stretch>
            <a:fillRect/>
          </a:stretch>
        </p:blipFill>
        <p:spPr bwMode="auto">
          <a:xfrm>
            <a:off x="1524000" y="1524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8" name="Picture 164" descr="j02871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76200"/>
            <a:ext cx="76517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9" name="Picture 165" descr="j025109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52400" y="43815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0" name="Picture 229" descr="AN00765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1200" y="5170488"/>
            <a:ext cx="7620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1" name="Picture 232" descr="j032092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598324">
            <a:off x="7280275" y="3143250"/>
            <a:ext cx="6905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2" name="Picture 227" descr="j032667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608536">
            <a:off x="1557338" y="4119563"/>
            <a:ext cx="9667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Text Box 2">
            <a:hlinkClick r:id="rId12" action="ppaction://hlinksldjump" highlightClick="1">
              <a:snd r:embed="rId13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7543800" y="6319838"/>
            <a:ext cx="1447800" cy="46196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rgbClr val="0070C0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sz="1200" b="1" dirty="0" smtClean="0">
                <a:solidFill>
                  <a:schemeClr val="bg1"/>
                </a:solidFill>
              </a:rPr>
              <a:t>Izaberi drugo polje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australia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79" b="24444"/>
          <a:stretch>
            <a:fillRect/>
          </a:stretch>
        </p:blipFill>
        <p:spPr>
          <a:xfrm>
            <a:off x="2667000" y="1219200"/>
            <a:ext cx="4671506" cy="4220128"/>
          </a:xfrm>
          <a:prstGeom prst="rect">
            <a:avLst/>
          </a:prstGeom>
        </p:spPr>
      </p:pic>
      <p:pic>
        <p:nvPicPr>
          <p:cNvPr id="12290" name="Picture 6" descr="j02809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3733800"/>
            <a:ext cx="754063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168"/>
          <p:cNvSpPr>
            <a:spLocks noChangeArrowheads="1"/>
          </p:cNvSpPr>
          <p:nvPr/>
        </p:nvSpPr>
        <p:spPr bwMode="auto">
          <a:xfrm rot="5400000">
            <a:off x="4267200" y="1981200"/>
            <a:ext cx="609600" cy="9144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Rectangle 166"/>
          <p:cNvSpPr>
            <a:spLocks noChangeArrowheads="1"/>
          </p:cNvSpPr>
          <p:nvPr/>
        </p:nvSpPr>
        <p:spPr bwMode="auto">
          <a:xfrm>
            <a:off x="-76200" y="0"/>
            <a:ext cx="685800" cy="6858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29"/>
          <p:cNvSpPr>
            <a:spLocks noChangeArrowheads="1"/>
          </p:cNvSpPr>
          <p:nvPr/>
        </p:nvSpPr>
        <p:spPr bwMode="auto">
          <a:xfrm>
            <a:off x="381000" y="6335713"/>
            <a:ext cx="723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b="1" dirty="0" smtClean="0">
                <a:latin typeface="Verdana" pitchFamily="34" charset="0"/>
              </a:rPr>
              <a:t>Izaberi polje na kojem misliš da je sakriveno blago.</a:t>
            </a:r>
            <a:endParaRPr lang="en-US" dirty="0"/>
          </a:p>
        </p:txBody>
      </p:sp>
      <p:pic>
        <p:nvPicPr>
          <p:cNvPr id="12294" name="Picture 68" descr="gif_mapbritish-virgin-islands2.gif"/>
          <p:cNvPicPr>
            <a:picLocks noChangeAspect="1"/>
          </p:cNvPicPr>
          <p:nvPr/>
        </p:nvPicPr>
        <p:blipFill>
          <a:blip r:embed="rId7" cstate="print"/>
          <a:srcRect t="53333"/>
          <a:stretch>
            <a:fillRect/>
          </a:stretch>
        </p:blipFill>
        <p:spPr bwMode="auto">
          <a:xfrm>
            <a:off x="5943600" y="-141288"/>
            <a:ext cx="28194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71" name="Rounded Rectangle 70"/>
          <p:cNvSpPr/>
          <p:nvPr/>
        </p:nvSpPr>
        <p:spPr>
          <a:xfrm>
            <a:off x="908050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6</a:t>
            </a:r>
          </a:p>
        </p:txBody>
      </p:sp>
      <p:sp useBgFill="1">
        <p:nvSpPr>
          <p:cNvPr id="72" name="Rounded Rectangle 71"/>
          <p:cNvSpPr/>
          <p:nvPr/>
        </p:nvSpPr>
        <p:spPr>
          <a:xfrm>
            <a:off x="908050" y="19050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5</a:t>
            </a:r>
          </a:p>
        </p:txBody>
      </p:sp>
      <p:sp useBgFill="1">
        <p:nvSpPr>
          <p:cNvPr id="73" name="Rounded Rectangle 72"/>
          <p:cNvSpPr/>
          <p:nvPr/>
        </p:nvSpPr>
        <p:spPr>
          <a:xfrm>
            <a:off x="908050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4</a:t>
            </a:r>
          </a:p>
        </p:txBody>
      </p:sp>
      <p:sp useBgFill="1">
        <p:nvSpPr>
          <p:cNvPr id="74" name="Rounded Rectangle 73"/>
          <p:cNvSpPr/>
          <p:nvPr/>
        </p:nvSpPr>
        <p:spPr>
          <a:xfrm>
            <a:off x="908050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</a:t>
            </a:r>
          </a:p>
        </p:txBody>
      </p:sp>
      <p:sp useBgFill="1">
        <p:nvSpPr>
          <p:cNvPr id="75" name="Rounded Rectangle 74"/>
          <p:cNvSpPr/>
          <p:nvPr/>
        </p:nvSpPr>
        <p:spPr>
          <a:xfrm>
            <a:off x="908050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</a:t>
            </a:r>
          </a:p>
        </p:txBody>
      </p:sp>
      <p:sp useBgFill="1">
        <p:nvSpPr>
          <p:cNvPr id="76" name="Rounded Rectangle 75"/>
          <p:cNvSpPr/>
          <p:nvPr/>
        </p:nvSpPr>
        <p:spPr>
          <a:xfrm>
            <a:off x="908050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</a:t>
            </a:r>
          </a:p>
        </p:txBody>
      </p:sp>
      <p:sp useBgFill="1">
        <p:nvSpPr>
          <p:cNvPr id="77" name="Rounded Rectangle 76"/>
          <p:cNvSpPr/>
          <p:nvPr/>
        </p:nvSpPr>
        <p:spPr>
          <a:xfrm>
            <a:off x="2320925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12</a:t>
            </a:r>
          </a:p>
        </p:txBody>
      </p:sp>
      <p:sp useBgFill="1">
        <p:nvSpPr>
          <p:cNvPr id="78" name="Rounded Rectangle 77"/>
          <p:cNvSpPr/>
          <p:nvPr/>
        </p:nvSpPr>
        <p:spPr>
          <a:xfrm>
            <a:off x="2320925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11</a:t>
            </a:r>
          </a:p>
        </p:txBody>
      </p:sp>
      <p:sp useBgFill="1">
        <p:nvSpPr>
          <p:cNvPr id="79" name="Rounded Rectangle 78"/>
          <p:cNvSpPr/>
          <p:nvPr/>
        </p:nvSpPr>
        <p:spPr>
          <a:xfrm>
            <a:off x="2320925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10</a:t>
            </a:r>
          </a:p>
        </p:txBody>
      </p:sp>
      <p:sp useBgFill="1">
        <p:nvSpPr>
          <p:cNvPr id="80" name="Rounded Rectangle 79"/>
          <p:cNvSpPr/>
          <p:nvPr/>
        </p:nvSpPr>
        <p:spPr>
          <a:xfrm>
            <a:off x="2320925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9</a:t>
            </a:r>
          </a:p>
        </p:txBody>
      </p:sp>
      <p:sp useBgFill="1">
        <p:nvSpPr>
          <p:cNvPr id="81" name="Rounded Rectangle 80"/>
          <p:cNvSpPr/>
          <p:nvPr/>
        </p:nvSpPr>
        <p:spPr>
          <a:xfrm>
            <a:off x="2320925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8</a:t>
            </a:r>
          </a:p>
        </p:txBody>
      </p:sp>
      <p:sp useBgFill="1">
        <p:nvSpPr>
          <p:cNvPr id="82" name="Rounded Rectangle 81"/>
          <p:cNvSpPr/>
          <p:nvPr/>
        </p:nvSpPr>
        <p:spPr>
          <a:xfrm>
            <a:off x="2320925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7</a:t>
            </a:r>
          </a:p>
        </p:txBody>
      </p:sp>
      <p:sp useBgFill="1">
        <p:nvSpPr>
          <p:cNvPr id="83" name="Rounded Rectangle 82"/>
          <p:cNvSpPr/>
          <p:nvPr/>
        </p:nvSpPr>
        <p:spPr>
          <a:xfrm>
            <a:off x="3727450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18</a:t>
            </a:r>
          </a:p>
        </p:txBody>
      </p:sp>
      <p:sp useBgFill="1">
        <p:nvSpPr>
          <p:cNvPr id="84" name="Rounded Rectangle 83"/>
          <p:cNvSpPr/>
          <p:nvPr/>
        </p:nvSpPr>
        <p:spPr>
          <a:xfrm>
            <a:off x="3727450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17</a:t>
            </a:r>
          </a:p>
        </p:txBody>
      </p:sp>
      <p:sp useBgFill="1">
        <p:nvSpPr>
          <p:cNvPr id="85" name="Rounded Rectangle 84"/>
          <p:cNvSpPr/>
          <p:nvPr/>
        </p:nvSpPr>
        <p:spPr>
          <a:xfrm>
            <a:off x="3727450" y="278765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16</a:t>
            </a:r>
          </a:p>
        </p:txBody>
      </p:sp>
      <p:sp useBgFill="1">
        <p:nvSpPr>
          <p:cNvPr id="86" name="Rounded Rectangle 85"/>
          <p:cNvSpPr/>
          <p:nvPr/>
        </p:nvSpPr>
        <p:spPr>
          <a:xfrm>
            <a:off x="3727450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15</a:t>
            </a:r>
          </a:p>
        </p:txBody>
      </p:sp>
      <p:sp useBgFill="1">
        <p:nvSpPr>
          <p:cNvPr id="87" name="Rounded Rectangle 86"/>
          <p:cNvSpPr/>
          <p:nvPr/>
        </p:nvSpPr>
        <p:spPr>
          <a:xfrm>
            <a:off x="3727450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14</a:t>
            </a:r>
          </a:p>
        </p:txBody>
      </p:sp>
      <p:sp useBgFill="1">
        <p:nvSpPr>
          <p:cNvPr id="88" name="Rounded Rectangle 87"/>
          <p:cNvSpPr/>
          <p:nvPr/>
        </p:nvSpPr>
        <p:spPr>
          <a:xfrm>
            <a:off x="3727450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13</a:t>
            </a:r>
          </a:p>
        </p:txBody>
      </p:sp>
      <p:sp useBgFill="1">
        <p:nvSpPr>
          <p:cNvPr id="89" name="Rounded Rectangle 88"/>
          <p:cNvSpPr/>
          <p:nvPr/>
        </p:nvSpPr>
        <p:spPr>
          <a:xfrm>
            <a:off x="5153025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24</a:t>
            </a:r>
          </a:p>
        </p:txBody>
      </p:sp>
      <p:sp useBgFill="1">
        <p:nvSpPr>
          <p:cNvPr id="90" name="Rounded Rectangle 89"/>
          <p:cNvSpPr/>
          <p:nvPr/>
        </p:nvSpPr>
        <p:spPr>
          <a:xfrm>
            <a:off x="5153025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23</a:t>
            </a:r>
          </a:p>
        </p:txBody>
      </p:sp>
      <p:sp useBgFill="1">
        <p:nvSpPr>
          <p:cNvPr id="91" name="Rounded Rectangle 90"/>
          <p:cNvSpPr/>
          <p:nvPr/>
        </p:nvSpPr>
        <p:spPr>
          <a:xfrm>
            <a:off x="5153025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22</a:t>
            </a:r>
          </a:p>
        </p:txBody>
      </p:sp>
      <p:sp useBgFill="1">
        <p:nvSpPr>
          <p:cNvPr id="92" name="Rounded Rectangle 91"/>
          <p:cNvSpPr/>
          <p:nvPr/>
        </p:nvSpPr>
        <p:spPr>
          <a:xfrm>
            <a:off x="5153025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21</a:t>
            </a:r>
          </a:p>
        </p:txBody>
      </p:sp>
      <p:sp useBgFill="1">
        <p:nvSpPr>
          <p:cNvPr id="93" name="Rounded Rectangle 92"/>
          <p:cNvSpPr/>
          <p:nvPr/>
        </p:nvSpPr>
        <p:spPr>
          <a:xfrm>
            <a:off x="5153025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20</a:t>
            </a:r>
          </a:p>
        </p:txBody>
      </p:sp>
      <p:sp useBgFill="1">
        <p:nvSpPr>
          <p:cNvPr id="94" name="Rounded Rectangle 93"/>
          <p:cNvSpPr/>
          <p:nvPr/>
        </p:nvSpPr>
        <p:spPr>
          <a:xfrm>
            <a:off x="5153025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19</a:t>
            </a:r>
          </a:p>
        </p:txBody>
      </p:sp>
      <p:sp useBgFill="1">
        <p:nvSpPr>
          <p:cNvPr id="95" name="Rounded Rectangle 94"/>
          <p:cNvSpPr/>
          <p:nvPr/>
        </p:nvSpPr>
        <p:spPr>
          <a:xfrm>
            <a:off x="6596063" y="9906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30</a:t>
            </a:r>
          </a:p>
        </p:txBody>
      </p:sp>
      <p:sp useBgFill="1">
        <p:nvSpPr>
          <p:cNvPr id="96" name="Rounded Rectangle 95"/>
          <p:cNvSpPr/>
          <p:nvPr/>
        </p:nvSpPr>
        <p:spPr>
          <a:xfrm>
            <a:off x="6596063" y="1890713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29</a:t>
            </a:r>
          </a:p>
        </p:txBody>
      </p:sp>
      <p:sp useBgFill="1">
        <p:nvSpPr>
          <p:cNvPr id="97" name="Rounded Rectangle 96"/>
          <p:cNvSpPr/>
          <p:nvPr/>
        </p:nvSpPr>
        <p:spPr>
          <a:xfrm>
            <a:off x="6596063" y="2784475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28</a:t>
            </a:r>
          </a:p>
        </p:txBody>
      </p:sp>
      <p:sp useBgFill="1">
        <p:nvSpPr>
          <p:cNvPr id="98" name="Rounded Rectangle 97"/>
          <p:cNvSpPr/>
          <p:nvPr/>
        </p:nvSpPr>
        <p:spPr>
          <a:xfrm>
            <a:off x="6596063" y="368458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27</a:t>
            </a:r>
          </a:p>
        </p:txBody>
      </p:sp>
      <p:sp useBgFill="1">
        <p:nvSpPr>
          <p:cNvPr id="99" name="Rounded Rectangle 98"/>
          <p:cNvSpPr/>
          <p:nvPr/>
        </p:nvSpPr>
        <p:spPr>
          <a:xfrm>
            <a:off x="6596063" y="457993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26</a:t>
            </a:r>
          </a:p>
        </p:txBody>
      </p:sp>
      <p:sp useBgFill="1">
        <p:nvSpPr>
          <p:cNvPr id="100" name="Rounded Rectangle 99"/>
          <p:cNvSpPr/>
          <p:nvPr/>
        </p:nvSpPr>
        <p:spPr>
          <a:xfrm>
            <a:off x="6596063" y="54864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25</a:t>
            </a:r>
          </a:p>
        </p:txBody>
      </p:sp>
      <p:sp useBgFill="1">
        <p:nvSpPr>
          <p:cNvPr id="101" name="Rounded Rectangle 100"/>
          <p:cNvSpPr/>
          <p:nvPr/>
        </p:nvSpPr>
        <p:spPr>
          <a:xfrm>
            <a:off x="8008938" y="9906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36</a:t>
            </a:r>
          </a:p>
        </p:txBody>
      </p:sp>
      <p:sp useBgFill="1">
        <p:nvSpPr>
          <p:cNvPr id="102" name="Rounded Rectangle 101"/>
          <p:cNvSpPr/>
          <p:nvPr/>
        </p:nvSpPr>
        <p:spPr>
          <a:xfrm>
            <a:off x="8008938" y="1890713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35</a:t>
            </a:r>
          </a:p>
        </p:txBody>
      </p:sp>
      <p:sp useBgFill="1">
        <p:nvSpPr>
          <p:cNvPr id="103" name="Rounded Rectangle 102"/>
          <p:cNvSpPr/>
          <p:nvPr/>
        </p:nvSpPr>
        <p:spPr>
          <a:xfrm>
            <a:off x="8008938" y="2784475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34</a:t>
            </a:r>
          </a:p>
        </p:txBody>
      </p:sp>
      <p:sp useBgFill="1">
        <p:nvSpPr>
          <p:cNvPr id="104" name="Rounded Rectangle 103"/>
          <p:cNvSpPr/>
          <p:nvPr/>
        </p:nvSpPr>
        <p:spPr>
          <a:xfrm>
            <a:off x="8008938" y="368458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33</a:t>
            </a:r>
          </a:p>
        </p:txBody>
      </p:sp>
      <p:sp useBgFill="1">
        <p:nvSpPr>
          <p:cNvPr id="105" name="Rounded Rectangle 104"/>
          <p:cNvSpPr/>
          <p:nvPr/>
        </p:nvSpPr>
        <p:spPr>
          <a:xfrm>
            <a:off x="8008938" y="457993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32</a:t>
            </a:r>
          </a:p>
        </p:txBody>
      </p:sp>
      <p:sp useBgFill="1">
        <p:nvSpPr>
          <p:cNvPr id="106" name="Rounded Rectangle 105"/>
          <p:cNvSpPr/>
          <p:nvPr/>
        </p:nvSpPr>
        <p:spPr>
          <a:xfrm>
            <a:off x="8008938" y="54864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31</a:t>
            </a:r>
          </a:p>
        </p:txBody>
      </p:sp>
      <p:pic>
        <p:nvPicPr>
          <p:cNvPr id="12331" name="Picture 106" descr="gif_mapbritish-virgin-islands2.gif"/>
          <p:cNvPicPr>
            <a:picLocks noChangeAspect="1"/>
          </p:cNvPicPr>
          <p:nvPr/>
        </p:nvPicPr>
        <p:blipFill>
          <a:blip r:embed="rId7" cstate="print"/>
          <a:srcRect t="53333"/>
          <a:stretch>
            <a:fillRect/>
          </a:stretch>
        </p:blipFill>
        <p:spPr bwMode="auto">
          <a:xfrm>
            <a:off x="1524000" y="1524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2" name="Picture 164" descr="j028712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76200"/>
            <a:ext cx="76517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3" name="Picture 165" descr="j025109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52400" y="43815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4" name="Picture 229" descr="AN00765_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9600" y="5181600"/>
            <a:ext cx="7620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5" name="Picture 232" descr="j032092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598324">
            <a:off x="7280275" y="3143250"/>
            <a:ext cx="6905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6" name="Picture 227" descr="j032667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608536">
            <a:off x="1557338" y="4119563"/>
            <a:ext cx="9667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Text Box 2">
            <a:hlinkClick r:id="rId13" action="ppaction://hlinksldjump" highlightClick="1">
              <a:snd r:embed="rId14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7543800" y="6319838"/>
            <a:ext cx="1447800" cy="46196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rgbClr val="0070C0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sz="1200" b="1" dirty="0" smtClean="0">
                <a:solidFill>
                  <a:schemeClr val="bg1"/>
                </a:solidFill>
              </a:rPr>
              <a:t>Izaberi drugo polje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jp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346"/>
          <a:stretch>
            <a:fillRect/>
          </a:stretch>
        </p:blipFill>
        <p:spPr>
          <a:xfrm>
            <a:off x="2590800" y="0"/>
            <a:ext cx="4512037" cy="6096000"/>
          </a:xfrm>
          <a:prstGeom prst="rect">
            <a:avLst/>
          </a:prstGeom>
        </p:spPr>
      </p:pic>
      <p:pic>
        <p:nvPicPr>
          <p:cNvPr id="13314" name="Picture 6" descr="j02809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1919288"/>
            <a:ext cx="75406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68"/>
          <p:cNvSpPr>
            <a:spLocks noChangeArrowheads="1"/>
          </p:cNvSpPr>
          <p:nvPr/>
        </p:nvSpPr>
        <p:spPr bwMode="auto">
          <a:xfrm rot="5400000">
            <a:off x="4267200" y="1981200"/>
            <a:ext cx="609600" cy="9144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Rectangle 166"/>
          <p:cNvSpPr>
            <a:spLocks noChangeArrowheads="1"/>
          </p:cNvSpPr>
          <p:nvPr/>
        </p:nvSpPr>
        <p:spPr bwMode="auto">
          <a:xfrm>
            <a:off x="-76200" y="0"/>
            <a:ext cx="685800" cy="6858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29"/>
          <p:cNvSpPr>
            <a:spLocks noChangeArrowheads="1"/>
          </p:cNvSpPr>
          <p:nvPr/>
        </p:nvSpPr>
        <p:spPr bwMode="auto">
          <a:xfrm>
            <a:off x="381000" y="6335713"/>
            <a:ext cx="7239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1600" b="1" dirty="0" smtClean="0">
                <a:latin typeface="Verdana" pitchFamily="34" charset="0"/>
              </a:rPr>
              <a:t>Izaberi broj polja na kojem misliš da je sakriveno blago.</a:t>
            </a:r>
            <a:endParaRPr lang="en-US" sz="1600" dirty="0"/>
          </a:p>
        </p:txBody>
      </p:sp>
      <p:sp useBgFill="1">
        <p:nvSpPr>
          <p:cNvPr id="71" name="Rounded Rectangle 70"/>
          <p:cNvSpPr/>
          <p:nvPr/>
        </p:nvSpPr>
        <p:spPr>
          <a:xfrm>
            <a:off x="908050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6</a:t>
            </a:r>
          </a:p>
        </p:txBody>
      </p:sp>
      <p:sp useBgFill="1">
        <p:nvSpPr>
          <p:cNvPr id="72" name="Rounded Rectangle 71"/>
          <p:cNvSpPr/>
          <p:nvPr/>
        </p:nvSpPr>
        <p:spPr>
          <a:xfrm>
            <a:off x="908050" y="19050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5</a:t>
            </a:r>
          </a:p>
        </p:txBody>
      </p:sp>
      <p:sp useBgFill="1">
        <p:nvSpPr>
          <p:cNvPr id="73" name="Rounded Rectangle 72"/>
          <p:cNvSpPr/>
          <p:nvPr/>
        </p:nvSpPr>
        <p:spPr>
          <a:xfrm>
            <a:off x="908050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4</a:t>
            </a:r>
          </a:p>
        </p:txBody>
      </p:sp>
      <p:sp useBgFill="1">
        <p:nvSpPr>
          <p:cNvPr id="74" name="Rounded Rectangle 73"/>
          <p:cNvSpPr/>
          <p:nvPr/>
        </p:nvSpPr>
        <p:spPr>
          <a:xfrm>
            <a:off x="908050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</a:t>
            </a:r>
          </a:p>
        </p:txBody>
      </p:sp>
      <p:sp useBgFill="1">
        <p:nvSpPr>
          <p:cNvPr id="75" name="Rounded Rectangle 74"/>
          <p:cNvSpPr/>
          <p:nvPr/>
        </p:nvSpPr>
        <p:spPr>
          <a:xfrm>
            <a:off x="908050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</a:t>
            </a:r>
          </a:p>
        </p:txBody>
      </p:sp>
      <p:sp useBgFill="1">
        <p:nvSpPr>
          <p:cNvPr id="76" name="Rounded Rectangle 75"/>
          <p:cNvSpPr/>
          <p:nvPr/>
        </p:nvSpPr>
        <p:spPr>
          <a:xfrm>
            <a:off x="908050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</a:t>
            </a:r>
          </a:p>
        </p:txBody>
      </p:sp>
      <p:sp useBgFill="1">
        <p:nvSpPr>
          <p:cNvPr id="77" name="Rounded Rectangle 76"/>
          <p:cNvSpPr/>
          <p:nvPr/>
        </p:nvSpPr>
        <p:spPr>
          <a:xfrm>
            <a:off x="2320925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12</a:t>
            </a:r>
          </a:p>
        </p:txBody>
      </p:sp>
      <p:sp useBgFill="1">
        <p:nvSpPr>
          <p:cNvPr id="78" name="Rounded Rectangle 77"/>
          <p:cNvSpPr/>
          <p:nvPr/>
        </p:nvSpPr>
        <p:spPr>
          <a:xfrm>
            <a:off x="2320925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11</a:t>
            </a:r>
          </a:p>
        </p:txBody>
      </p:sp>
      <p:sp useBgFill="1">
        <p:nvSpPr>
          <p:cNvPr id="79" name="Rounded Rectangle 78"/>
          <p:cNvSpPr/>
          <p:nvPr/>
        </p:nvSpPr>
        <p:spPr>
          <a:xfrm>
            <a:off x="2320925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10</a:t>
            </a:r>
          </a:p>
        </p:txBody>
      </p:sp>
      <p:sp useBgFill="1">
        <p:nvSpPr>
          <p:cNvPr id="80" name="Rounded Rectangle 79"/>
          <p:cNvSpPr/>
          <p:nvPr/>
        </p:nvSpPr>
        <p:spPr>
          <a:xfrm>
            <a:off x="2320925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9</a:t>
            </a:r>
          </a:p>
        </p:txBody>
      </p:sp>
      <p:sp useBgFill="1">
        <p:nvSpPr>
          <p:cNvPr id="81" name="Rounded Rectangle 80"/>
          <p:cNvSpPr/>
          <p:nvPr/>
        </p:nvSpPr>
        <p:spPr>
          <a:xfrm>
            <a:off x="2320925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8</a:t>
            </a:r>
          </a:p>
        </p:txBody>
      </p:sp>
      <p:sp useBgFill="1">
        <p:nvSpPr>
          <p:cNvPr id="82" name="Rounded Rectangle 81"/>
          <p:cNvSpPr/>
          <p:nvPr/>
        </p:nvSpPr>
        <p:spPr>
          <a:xfrm>
            <a:off x="2320925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7</a:t>
            </a:r>
          </a:p>
        </p:txBody>
      </p:sp>
      <p:sp useBgFill="1">
        <p:nvSpPr>
          <p:cNvPr id="83" name="Rounded Rectangle 82"/>
          <p:cNvSpPr/>
          <p:nvPr/>
        </p:nvSpPr>
        <p:spPr>
          <a:xfrm>
            <a:off x="3727450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18</a:t>
            </a:r>
          </a:p>
        </p:txBody>
      </p:sp>
      <p:sp useBgFill="1">
        <p:nvSpPr>
          <p:cNvPr id="84" name="Rounded Rectangle 83"/>
          <p:cNvSpPr/>
          <p:nvPr/>
        </p:nvSpPr>
        <p:spPr>
          <a:xfrm>
            <a:off x="3727450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17</a:t>
            </a:r>
          </a:p>
        </p:txBody>
      </p:sp>
      <p:sp useBgFill="1">
        <p:nvSpPr>
          <p:cNvPr id="85" name="Rounded Rectangle 84"/>
          <p:cNvSpPr/>
          <p:nvPr/>
        </p:nvSpPr>
        <p:spPr>
          <a:xfrm>
            <a:off x="3727450" y="278765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16</a:t>
            </a:r>
          </a:p>
        </p:txBody>
      </p:sp>
      <p:sp useBgFill="1">
        <p:nvSpPr>
          <p:cNvPr id="86" name="Rounded Rectangle 85"/>
          <p:cNvSpPr/>
          <p:nvPr/>
        </p:nvSpPr>
        <p:spPr>
          <a:xfrm>
            <a:off x="3727450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15</a:t>
            </a:r>
          </a:p>
        </p:txBody>
      </p:sp>
      <p:sp useBgFill="1">
        <p:nvSpPr>
          <p:cNvPr id="87" name="Rounded Rectangle 86"/>
          <p:cNvSpPr/>
          <p:nvPr/>
        </p:nvSpPr>
        <p:spPr>
          <a:xfrm>
            <a:off x="3727450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14</a:t>
            </a:r>
          </a:p>
        </p:txBody>
      </p:sp>
      <p:sp useBgFill="1">
        <p:nvSpPr>
          <p:cNvPr id="88" name="Rounded Rectangle 87"/>
          <p:cNvSpPr/>
          <p:nvPr/>
        </p:nvSpPr>
        <p:spPr>
          <a:xfrm>
            <a:off x="3727450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13</a:t>
            </a:r>
          </a:p>
        </p:txBody>
      </p:sp>
      <p:sp useBgFill="1">
        <p:nvSpPr>
          <p:cNvPr id="89" name="Rounded Rectangle 88"/>
          <p:cNvSpPr/>
          <p:nvPr/>
        </p:nvSpPr>
        <p:spPr>
          <a:xfrm>
            <a:off x="5153025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24</a:t>
            </a:r>
          </a:p>
        </p:txBody>
      </p:sp>
      <p:sp useBgFill="1">
        <p:nvSpPr>
          <p:cNvPr id="90" name="Rounded Rectangle 89"/>
          <p:cNvSpPr/>
          <p:nvPr/>
        </p:nvSpPr>
        <p:spPr>
          <a:xfrm>
            <a:off x="5153025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23</a:t>
            </a:r>
          </a:p>
        </p:txBody>
      </p:sp>
      <p:sp useBgFill="1">
        <p:nvSpPr>
          <p:cNvPr id="91" name="Rounded Rectangle 90"/>
          <p:cNvSpPr/>
          <p:nvPr/>
        </p:nvSpPr>
        <p:spPr>
          <a:xfrm>
            <a:off x="5153025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22</a:t>
            </a:r>
          </a:p>
        </p:txBody>
      </p:sp>
      <p:sp useBgFill="1">
        <p:nvSpPr>
          <p:cNvPr id="92" name="Rounded Rectangle 91"/>
          <p:cNvSpPr/>
          <p:nvPr/>
        </p:nvSpPr>
        <p:spPr>
          <a:xfrm>
            <a:off x="5153025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21</a:t>
            </a:r>
          </a:p>
        </p:txBody>
      </p:sp>
      <p:sp useBgFill="1">
        <p:nvSpPr>
          <p:cNvPr id="93" name="Rounded Rectangle 92"/>
          <p:cNvSpPr/>
          <p:nvPr/>
        </p:nvSpPr>
        <p:spPr>
          <a:xfrm>
            <a:off x="5153025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20</a:t>
            </a:r>
          </a:p>
        </p:txBody>
      </p:sp>
      <p:sp useBgFill="1">
        <p:nvSpPr>
          <p:cNvPr id="94" name="Rounded Rectangle 93"/>
          <p:cNvSpPr/>
          <p:nvPr/>
        </p:nvSpPr>
        <p:spPr>
          <a:xfrm>
            <a:off x="5153025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19</a:t>
            </a:r>
          </a:p>
        </p:txBody>
      </p:sp>
      <p:sp useBgFill="1">
        <p:nvSpPr>
          <p:cNvPr id="95" name="Rounded Rectangle 94"/>
          <p:cNvSpPr/>
          <p:nvPr/>
        </p:nvSpPr>
        <p:spPr>
          <a:xfrm>
            <a:off x="6596063" y="9906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30</a:t>
            </a:r>
          </a:p>
        </p:txBody>
      </p:sp>
      <p:sp useBgFill="1">
        <p:nvSpPr>
          <p:cNvPr id="96" name="Rounded Rectangle 95"/>
          <p:cNvSpPr/>
          <p:nvPr/>
        </p:nvSpPr>
        <p:spPr>
          <a:xfrm>
            <a:off x="6596063" y="1890713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29</a:t>
            </a:r>
          </a:p>
        </p:txBody>
      </p:sp>
      <p:sp useBgFill="1">
        <p:nvSpPr>
          <p:cNvPr id="97" name="Rounded Rectangle 96"/>
          <p:cNvSpPr/>
          <p:nvPr/>
        </p:nvSpPr>
        <p:spPr>
          <a:xfrm>
            <a:off x="6596063" y="2784475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28</a:t>
            </a:r>
          </a:p>
        </p:txBody>
      </p:sp>
      <p:sp useBgFill="1">
        <p:nvSpPr>
          <p:cNvPr id="98" name="Rounded Rectangle 97"/>
          <p:cNvSpPr/>
          <p:nvPr/>
        </p:nvSpPr>
        <p:spPr>
          <a:xfrm>
            <a:off x="6596063" y="368458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27</a:t>
            </a:r>
          </a:p>
        </p:txBody>
      </p:sp>
      <p:sp useBgFill="1">
        <p:nvSpPr>
          <p:cNvPr id="99" name="Rounded Rectangle 98"/>
          <p:cNvSpPr/>
          <p:nvPr/>
        </p:nvSpPr>
        <p:spPr>
          <a:xfrm>
            <a:off x="6596063" y="457993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26</a:t>
            </a:r>
          </a:p>
        </p:txBody>
      </p:sp>
      <p:sp useBgFill="1">
        <p:nvSpPr>
          <p:cNvPr id="100" name="Rounded Rectangle 99"/>
          <p:cNvSpPr/>
          <p:nvPr/>
        </p:nvSpPr>
        <p:spPr>
          <a:xfrm>
            <a:off x="6596063" y="54864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25</a:t>
            </a:r>
          </a:p>
        </p:txBody>
      </p:sp>
      <p:sp useBgFill="1">
        <p:nvSpPr>
          <p:cNvPr id="101" name="Rounded Rectangle 100"/>
          <p:cNvSpPr/>
          <p:nvPr/>
        </p:nvSpPr>
        <p:spPr>
          <a:xfrm>
            <a:off x="8008938" y="9906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36</a:t>
            </a:r>
          </a:p>
        </p:txBody>
      </p:sp>
      <p:sp useBgFill="1">
        <p:nvSpPr>
          <p:cNvPr id="102" name="Rounded Rectangle 101"/>
          <p:cNvSpPr/>
          <p:nvPr/>
        </p:nvSpPr>
        <p:spPr>
          <a:xfrm>
            <a:off x="8008938" y="1890713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35</a:t>
            </a:r>
          </a:p>
        </p:txBody>
      </p:sp>
      <p:sp useBgFill="1">
        <p:nvSpPr>
          <p:cNvPr id="103" name="Rounded Rectangle 102"/>
          <p:cNvSpPr/>
          <p:nvPr/>
        </p:nvSpPr>
        <p:spPr>
          <a:xfrm>
            <a:off x="8008938" y="2784475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34</a:t>
            </a:r>
          </a:p>
        </p:txBody>
      </p:sp>
      <p:sp useBgFill="1">
        <p:nvSpPr>
          <p:cNvPr id="104" name="Rounded Rectangle 103"/>
          <p:cNvSpPr/>
          <p:nvPr/>
        </p:nvSpPr>
        <p:spPr>
          <a:xfrm>
            <a:off x="8008938" y="368458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33</a:t>
            </a:r>
          </a:p>
        </p:txBody>
      </p:sp>
      <p:sp useBgFill="1">
        <p:nvSpPr>
          <p:cNvPr id="105" name="Rounded Rectangle 104"/>
          <p:cNvSpPr/>
          <p:nvPr/>
        </p:nvSpPr>
        <p:spPr>
          <a:xfrm>
            <a:off x="8008938" y="457993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32</a:t>
            </a:r>
          </a:p>
        </p:txBody>
      </p:sp>
      <p:sp useBgFill="1">
        <p:nvSpPr>
          <p:cNvPr id="106" name="Rounded Rectangle 105"/>
          <p:cNvSpPr/>
          <p:nvPr/>
        </p:nvSpPr>
        <p:spPr>
          <a:xfrm>
            <a:off x="8008938" y="54864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31</a:t>
            </a:r>
          </a:p>
        </p:txBody>
      </p:sp>
      <p:pic>
        <p:nvPicPr>
          <p:cNvPr id="13356" name="Picture 164" descr="j02871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76200"/>
            <a:ext cx="76517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7" name="Picture 165" descr="j025109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52400" y="43815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8" name="Picture 229" descr="AN00765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1200" y="5170488"/>
            <a:ext cx="7620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9" name="Picture 232" descr="j032092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598324">
            <a:off x="7280275" y="3143250"/>
            <a:ext cx="6905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0" name="Picture 227" descr="j032667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608536">
            <a:off x="1557338" y="4119563"/>
            <a:ext cx="9667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Text Box 2">
            <a:hlinkClick r:id="rId12" action="ppaction://hlinksldjump" highlightClick="1">
              <a:snd r:embed="rId13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7543800" y="6319838"/>
            <a:ext cx="1447800" cy="46196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rgbClr val="0070C0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sz="1200" b="1" dirty="0" smtClean="0">
                <a:solidFill>
                  <a:schemeClr val="bg1"/>
                </a:solidFill>
              </a:rPr>
              <a:t>Izaberi drugo polje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j02809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7638" y="2822575"/>
            <a:ext cx="755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168"/>
          <p:cNvSpPr>
            <a:spLocks noChangeArrowheads="1"/>
          </p:cNvSpPr>
          <p:nvPr/>
        </p:nvSpPr>
        <p:spPr bwMode="auto">
          <a:xfrm rot="5400000">
            <a:off x="4267200" y="1981200"/>
            <a:ext cx="609600" cy="9144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166"/>
          <p:cNvSpPr>
            <a:spLocks noChangeArrowheads="1"/>
          </p:cNvSpPr>
          <p:nvPr/>
        </p:nvSpPr>
        <p:spPr bwMode="auto">
          <a:xfrm>
            <a:off x="-76200" y="0"/>
            <a:ext cx="685800" cy="6858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29"/>
          <p:cNvSpPr>
            <a:spLocks noChangeArrowheads="1"/>
          </p:cNvSpPr>
          <p:nvPr/>
        </p:nvSpPr>
        <p:spPr bwMode="auto">
          <a:xfrm>
            <a:off x="381000" y="6335713"/>
            <a:ext cx="7239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1600" b="1" dirty="0" smtClean="0">
                <a:latin typeface="Verdana" pitchFamily="34" charset="0"/>
              </a:rPr>
              <a:t>Izaberi broj polja na kojem misliš da je sakriveno blago.</a:t>
            </a:r>
            <a:endParaRPr lang="en-US" sz="1600" dirty="0"/>
          </a:p>
        </p:txBody>
      </p:sp>
      <p:pic>
        <p:nvPicPr>
          <p:cNvPr id="14342" name="Picture 68" descr="gif_mapbritish-virgin-islands2.gif"/>
          <p:cNvPicPr>
            <a:picLocks noChangeAspect="1"/>
          </p:cNvPicPr>
          <p:nvPr/>
        </p:nvPicPr>
        <p:blipFill>
          <a:blip r:embed="rId6" cstate="print"/>
          <a:srcRect t="53333"/>
          <a:stretch>
            <a:fillRect/>
          </a:stretch>
        </p:blipFill>
        <p:spPr bwMode="auto">
          <a:xfrm>
            <a:off x="5943600" y="-141288"/>
            <a:ext cx="28194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71" name="Rounded Rectangle 70"/>
          <p:cNvSpPr/>
          <p:nvPr/>
        </p:nvSpPr>
        <p:spPr>
          <a:xfrm>
            <a:off x="908050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6</a:t>
            </a:r>
          </a:p>
        </p:txBody>
      </p:sp>
      <p:sp useBgFill="1">
        <p:nvSpPr>
          <p:cNvPr id="72" name="Rounded Rectangle 71"/>
          <p:cNvSpPr/>
          <p:nvPr/>
        </p:nvSpPr>
        <p:spPr>
          <a:xfrm>
            <a:off x="908050" y="19050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5</a:t>
            </a:r>
          </a:p>
        </p:txBody>
      </p:sp>
      <p:sp useBgFill="1">
        <p:nvSpPr>
          <p:cNvPr id="74" name="Rounded Rectangle 73"/>
          <p:cNvSpPr/>
          <p:nvPr/>
        </p:nvSpPr>
        <p:spPr>
          <a:xfrm>
            <a:off x="908050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</a:t>
            </a:r>
          </a:p>
        </p:txBody>
      </p:sp>
      <p:sp useBgFill="1">
        <p:nvSpPr>
          <p:cNvPr id="75" name="Rounded Rectangle 74"/>
          <p:cNvSpPr/>
          <p:nvPr/>
        </p:nvSpPr>
        <p:spPr>
          <a:xfrm>
            <a:off x="908050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</a:t>
            </a:r>
          </a:p>
        </p:txBody>
      </p:sp>
      <p:sp useBgFill="1">
        <p:nvSpPr>
          <p:cNvPr id="73" name="Rounded Rectangle 72"/>
          <p:cNvSpPr/>
          <p:nvPr/>
        </p:nvSpPr>
        <p:spPr>
          <a:xfrm>
            <a:off x="908050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4</a:t>
            </a:r>
          </a:p>
        </p:txBody>
      </p:sp>
      <p:sp useBgFill="1">
        <p:nvSpPr>
          <p:cNvPr id="76" name="Rounded Rectangle 75"/>
          <p:cNvSpPr/>
          <p:nvPr/>
        </p:nvSpPr>
        <p:spPr>
          <a:xfrm>
            <a:off x="908050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</a:t>
            </a:r>
          </a:p>
        </p:txBody>
      </p:sp>
      <p:sp useBgFill="1">
        <p:nvSpPr>
          <p:cNvPr id="77" name="Rounded Rectangle 76"/>
          <p:cNvSpPr/>
          <p:nvPr/>
        </p:nvSpPr>
        <p:spPr>
          <a:xfrm>
            <a:off x="2320925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12</a:t>
            </a:r>
          </a:p>
        </p:txBody>
      </p:sp>
      <p:sp useBgFill="1">
        <p:nvSpPr>
          <p:cNvPr id="78" name="Rounded Rectangle 77"/>
          <p:cNvSpPr/>
          <p:nvPr/>
        </p:nvSpPr>
        <p:spPr>
          <a:xfrm>
            <a:off x="2320925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11</a:t>
            </a:r>
          </a:p>
        </p:txBody>
      </p:sp>
      <p:sp useBgFill="1">
        <p:nvSpPr>
          <p:cNvPr id="79" name="Rounded Rectangle 78"/>
          <p:cNvSpPr/>
          <p:nvPr/>
        </p:nvSpPr>
        <p:spPr>
          <a:xfrm>
            <a:off x="2320925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10</a:t>
            </a:r>
          </a:p>
        </p:txBody>
      </p:sp>
      <p:sp useBgFill="1">
        <p:nvSpPr>
          <p:cNvPr id="80" name="Rounded Rectangle 79"/>
          <p:cNvSpPr/>
          <p:nvPr/>
        </p:nvSpPr>
        <p:spPr>
          <a:xfrm>
            <a:off x="2320925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9</a:t>
            </a:r>
          </a:p>
        </p:txBody>
      </p:sp>
      <p:sp useBgFill="1">
        <p:nvSpPr>
          <p:cNvPr id="81" name="Rounded Rectangle 80"/>
          <p:cNvSpPr/>
          <p:nvPr/>
        </p:nvSpPr>
        <p:spPr>
          <a:xfrm>
            <a:off x="2320925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8</a:t>
            </a:r>
          </a:p>
        </p:txBody>
      </p:sp>
      <p:sp useBgFill="1">
        <p:nvSpPr>
          <p:cNvPr id="82" name="Rounded Rectangle 81"/>
          <p:cNvSpPr/>
          <p:nvPr/>
        </p:nvSpPr>
        <p:spPr>
          <a:xfrm>
            <a:off x="2320925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7</a:t>
            </a:r>
          </a:p>
        </p:txBody>
      </p:sp>
      <p:sp useBgFill="1">
        <p:nvSpPr>
          <p:cNvPr id="83" name="Rounded Rectangle 82"/>
          <p:cNvSpPr/>
          <p:nvPr/>
        </p:nvSpPr>
        <p:spPr>
          <a:xfrm>
            <a:off x="3727450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18</a:t>
            </a:r>
          </a:p>
        </p:txBody>
      </p:sp>
      <p:sp useBgFill="1">
        <p:nvSpPr>
          <p:cNvPr id="84" name="Rounded Rectangle 83"/>
          <p:cNvSpPr/>
          <p:nvPr/>
        </p:nvSpPr>
        <p:spPr>
          <a:xfrm>
            <a:off x="3727450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17</a:t>
            </a:r>
          </a:p>
        </p:txBody>
      </p:sp>
      <p:sp useBgFill="1">
        <p:nvSpPr>
          <p:cNvPr id="85" name="Rounded Rectangle 84"/>
          <p:cNvSpPr/>
          <p:nvPr/>
        </p:nvSpPr>
        <p:spPr>
          <a:xfrm>
            <a:off x="3727450" y="278765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16</a:t>
            </a:r>
          </a:p>
        </p:txBody>
      </p:sp>
      <p:sp useBgFill="1">
        <p:nvSpPr>
          <p:cNvPr id="86" name="Rounded Rectangle 85"/>
          <p:cNvSpPr/>
          <p:nvPr/>
        </p:nvSpPr>
        <p:spPr>
          <a:xfrm>
            <a:off x="3727450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15</a:t>
            </a:r>
          </a:p>
        </p:txBody>
      </p:sp>
      <p:sp useBgFill="1">
        <p:nvSpPr>
          <p:cNvPr id="87" name="Rounded Rectangle 86"/>
          <p:cNvSpPr/>
          <p:nvPr/>
        </p:nvSpPr>
        <p:spPr>
          <a:xfrm>
            <a:off x="3727450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14</a:t>
            </a:r>
          </a:p>
        </p:txBody>
      </p:sp>
      <p:sp useBgFill="1">
        <p:nvSpPr>
          <p:cNvPr id="88" name="Rounded Rectangle 87"/>
          <p:cNvSpPr/>
          <p:nvPr/>
        </p:nvSpPr>
        <p:spPr>
          <a:xfrm>
            <a:off x="3727450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13</a:t>
            </a:r>
          </a:p>
        </p:txBody>
      </p:sp>
      <p:sp useBgFill="1">
        <p:nvSpPr>
          <p:cNvPr id="89" name="Rounded Rectangle 88"/>
          <p:cNvSpPr/>
          <p:nvPr/>
        </p:nvSpPr>
        <p:spPr>
          <a:xfrm>
            <a:off x="5153025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24</a:t>
            </a:r>
          </a:p>
        </p:txBody>
      </p:sp>
      <p:sp useBgFill="1">
        <p:nvSpPr>
          <p:cNvPr id="90" name="Rounded Rectangle 89"/>
          <p:cNvSpPr/>
          <p:nvPr/>
        </p:nvSpPr>
        <p:spPr>
          <a:xfrm>
            <a:off x="5153025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23</a:t>
            </a:r>
          </a:p>
        </p:txBody>
      </p:sp>
      <p:sp useBgFill="1">
        <p:nvSpPr>
          <p:cNvPr id="91" name="Rounded Rectangle 90"/>
          <p:cNvSpPr/>
          <p:nvPr/>
        </p:nvSpPr>
        <p:spPr>
          <a:xfrm>
            <a:off x="5153025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22</a:t>
            </a:r>
          </a:p>
        </p:txBody>
      </p:sp>
      <p:sp useBgFill="1">
        <p:nvSpPr>
          <p:cNvPr id="92" name="Rounded Rectangle 91"/>
          <p:cNvSpPr/>
          <p:nvPr/>
        </p:nvSpPr>
        <p:spPr>
          <a:xfrm>
            <a:off x="5153025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21</a:t>
            </a:r>
          </a:p>
        </p:txBody>
      </p:sp>
      <p:sp useBgFill="1">
        <p:nvSpPr>
          <p:cNvPr id="93" name="Rounded Rectangle 92"/>
          <p:cNvSpPr/>
          <p:nvPr/>
        </p:nvSpPr>
        <p:spPr>
          <a:xfrm>
            <a:off x="5153025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20</a:t>
            </a:r>
          </a:p>
        </p:txBody>
      </p:sp>
      <p:sp useBgFill="1">
        <p:nvSpPr>
          <p:cNvPr id="94" name="Rounded Rectangle 93"/>
          <p:cNvSpPr/>
          <p:nvPr/>
        </p:nvSpPr>
        <p:spPr>
          <a:xfrm>
            <a:off x="5153025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19</a:t>
            </a:r>
          </a:p>
        </p:txBody>
      </p:sp>
      <p:sp useBgFill="1">
        <p:nvSpPr>
          <p:cNvPr id="95" name="Rounded Rectangle 94"/>
          <p:cNvSpPr/>
          <p:nvPr/>
        </p:nvSpPr>
        <p:spPr>
          <a:xfrm>
            <a:off x="6596063" y="9906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30</a:t>
            </a:r>
          </a:p>
        </p:txBody>
      </p:sp>
      <p:sp useBgFill="1">
        <p:nvSpPr>
          <p:cNvPr id="96" name="Rounded Rectangle 95"/>
          <p:cNvSpPr/>
          <p:nvPr/>
        </p:nvSpPr>
        <p:spPr>
          <a:xfrm>
            <a:off x="6596063" y="1890713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29</a:t>
            </a:r>
          </a:p>
        </p:txBody>
      </p:sp>
      <p:sp useBgFill="1">
        <p:nvSpPr>
          <p:cNvPr id="97" name="Rounded Rectangle 96"/>
          <p:cNvSpPr/>
          <p:nvPr/>
        </p:nvSpPr>
        <p:spPr>
          <a:xfrm>
            <a:off x="6596063" y="2784475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28</a:t>
            </a:r>
          </a:p>
        </p:txBody>
      </p:sp>
      <p:sp useBgFill="1">
        <p:nvSpPr>
          <p:cNvPr id="98" name="Rounded Rectangle 97"/>
          <p:cNvSpPr/>
          <p:nvPr/>
        </p:nvSpPr>
        <p:spPr>
          <a:xfrm>
            <a:off x="6596063" y="368458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27</a:t>
            </a:r>
          </a:p>
        </p:txBody>
      </p:sp>
      <p:sp useBgFill="1">
        <p:nvSpPr>
          <p:cNvPr id="99" name="Rounded Rectangle 98"/>
          <p:cNvSpPr/>
          <p:nvPr/>
        </p:nvSpPr>
        <p:spPr>
          <a:xfrm>
            <a:off x="6596063" y="457993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26</a:t>
            </a:r>
          </a:p>
        </p:txBody>
      </p:sp>
      <p:sp useBgFill="1">
        <p:nvSpPr>
          <p:cNvPr id="100" name="Rounded Rectangle 99"/>
          <p:cNvSpPr/>
          <p:nvPr/>
        </p:nvSpPr>
        <p:spPr>
          <a:xfrm>
            <a:off x="6596063" y="54864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25</a:t>
            </a:r>
          </a:p>
        </p:txBody>
      </p:sp>
      <p:sp useBgFill="1">
        <p:nvSpPr>
          <p:cNvPr id="101" name="Rounded Rectangle 100"/>
          <p:cNvSpPr/>
          <p:nvPr/>
        </p:nvSpPr>
        <p:spPr>
          <a:xfrm>
            <a:off x="8008938" y="9906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36</a:t>
            </a:r>
          </a:p>
        </p:txBody>
      </p:sp>
      <p:sp useBgFill="1">
        <p:nvSpPr>
          <p:cNvPr id="102" name="Rounded Rectangle 101"/>
          <p:cNvSpPr/>
          <p:nvPr/>
        </p:nvSpPr>
        <p:spPr>
          <a:xfrm>
            <a:off x="8008938" y="1890713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35</a:t>
            </a:r>
          </a:p>
        </p:txBody>
      </p:sp>
      <p:sp useBgFill="1">
        <p:nvSpPr>
          <p:cNvPr id="103" name="Rounded Rectangle 102"/>
          <p:cNvSpPr/>
          <p:nvPr/>
        </p:nvSpPr>
        <p:spPr>
          <a:xfrm>
            <a:off x="8008938" y="2784475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34</a:t>
            </a:r>
          </a:p>
        </p:txBody>
      </p:sp>
      <p:sp useBgFill="1">
        <p:nvSpPr>
          <p:cNvPr id="104" name="Rounded Rectangle 103"/>
          <p:cNvSpPr/>
          <p:nvPr/>
        </p:nvSpPr>
        <p:spPr>
          <a:xfrm>
            <a:off x="8008938" y="368458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33</a:t>
            </a:r>
          </a:p>
        </p:txBody>
      </p:sp>
      <p:sp useBgFill="1">
        <p:nvSpPr>
          <p:cNvPr id="105" name="Rounded Rectangle 104"/>
          <p:cNvSpPr/>
          <p:nvPr/>
        </p:nvSpPr>
        <p:spPr>
          <a:xfrm>
            <a:off x="8008938" y="457993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32</a:t>
            </a:r>
          </a:p>
        </p:txBody>
      </p:sp>
      <p:sp useBgFill="1">
        <p:nvSpPr>
          <p:cNvPr id="106" name="Rounded Rectangle 105"/>
          <p:cNvSpPr/>
          <p:nvPr/>
        </p:nvSpPr>
        <p:spPr>
          <a:xfrm>
            <a:off x="8008938" y="54864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31</a:t>
            </a:r>
          </a:p>
        </p:txBody>
      </p:sp>
      <p:pic>
        <p:nvPicPr>
          <p:cNvPr id="14379" name="Picture 106" descr="gif_mapbritish-virgin-islands2.gif"/>
          <p:cNvPicPr>
            <a:picLocks noChangeAspect="1"/>
          </p:cNvPicPr>
          <p:nvPr/>
        </p:nvPicPr>
        <p:blipFill>
          <a:blip r:embed="rId6" cstate="print"/>
          <a:srcRect t="53333"/>
          <a:stretch>
            <a:fillRect/>
          </a:stretch>
        </p:blipFill>
        <p:spPr bwMode="auto">
          <a:xfrm>
            <a:off x="1524000" y="1524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0" name="Picture 164" descr="j02871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76200"/>
            <a:ext cx="76517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1" name="Picture 165" descr="j025109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52400" y="43815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2" name="Picture 229" descr="AN00765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1200" y="5170488"/>
            <a:ext cx="7620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3" name="Picture 232" descr="j032092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598324">
            <a:off x="7280275" y="3143250"/>
            <a:ext cx="6905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4" name="Picture 227" descr="j032667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608536">
            <a:off x="1557338" y="4119563"/>
            <a:ext cx="9667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Text Box 2">
            <a:hlinkClick r:id="rId12" action="ppaction://hlinksldjump" highlightClick="1">
              <a:snd r:embed="rId13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7543800" y="6319838"/>
            <a:ext cx="1447800" cy="46166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rgbClr val="0070C0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sz="1200" b="1" dirty="0" smtClean="0">
                <a:solidFill>
                  <a:schemeClr val="bg1"/>
                </a:solidFill>
              </a:rPr>
              <a:t>Izaberi drugo polje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50" name="Picture 49" descr="tropical_sunset_scene_with_palm_trees_and_birds_0071-1012-0820-2524_SMU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3200400"/>
            <a:ext cx="780205" cy="762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4" grpId="0" animBg="1"/>
      <p:bldP spid="75" grpId="0" animBg="1"/>
      <p:bldP spid="73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8"/>
          <p:cNvSpPr>
            <a:spLocks noChangeArrowheads="1"/>
          </p:cNvSpPr>
          <p:nvPr/>
        </p:nvSpPr>
        <p:spPr bwMode="auto">
          <a:xfrm rot="5400000">
            <a:off x="4267200" y="1981200"/>
            <a:ext cx="609600" cy="9144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5" name="Picture 6" descr="j02809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2346325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505200" y="457200"/>
            <a:ext cx="5334000" cy="5410200"/>
          </a:xfrm>
          <a:prstGeom prst="rect">
            <a:avLst/>
          </a:prstGeom>
          <a:solidFill>
            <a:srgbClr val="00B0F0">
              <a:alpha val="80000"/>
            </a:srgbClr>
          </a:solidFill>
          <a:ln w="4762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b="1" dirty="0" smtClean="0">
                <a:solidFill>
                  <a:schemeClr val="bg1"/>
                </a:solidFill>
                <a:latin typeface="Verdana" pitchFamily="34" charset="0"/>
              </a:rPr>
              <a:t>Pravila</a:t>
            </a: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</a:rPr>
              <a:t>:</a:t>
            </a:r>
            <a:endParaRPr lang="en-US" sz="1600" b="1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defRPr/>
            </a:pPr>
            <a:endParaRPr lang="en-US" sz="1400" b="1" dirty="0">
              <a:solidFill>
                <a:schemeClr val="bg1"/>
              </a:solidFill>
              <a:latin typeface="Verdana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hr-HR" sz="1600" b="1" dirty="0" smtClean="0">
                <a:solidFill>
                  <a:schemeClr val="bg1"/>
                </a:solidFill>
                <a:latin typeface="Verdana" pitchFamily="34" charset="0"/>
              </a:rPr>
              <a:t>Podijelite se u grupe ili igrajte pojedinačno.</a:t>
            </a:r>
            <a:endParaRPr lang="en-US" sz="1600" b="1" dirty="0">
              <a:solidFill>
                <a:schemeClr val="bg1"/>
              </a:solidFill>
              <a:latin typeface="Verdana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600" b="1" dirty="0">
              <a:solidFill>
                <a:schemeClr val="bg1"/>
              </a:solidFill>
              <a:latin typeface="Verdana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hr-HR" sz="1600" b="1" dirty="0" smtClean="0">
                <a:solidFill>
                  <a:schemeClr val="bg1"/>
                </a:solidFill>
                <a:latin typeface="Verdana" pitchFamily="34" charset="0"/>
              </a:rPr>
              <a:t>Izaberite polje. </a:t>
            </a:r>
            <a:r>
              <a:rPr lang="en-US" sz="1600" b="1" dirty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n-US" sz="1600" b="1" dirty="0">
                <a:solidFill>
                  <a:schemeClr val="bg1"/>
                </a:solidFill>
                <a:latin typeface="Verdana" pitchFamily="34" charset="0"/>
              </a:rPr>
            </a:br>
            <a:endParaRPr lang="en-US" sz="1600" b="1" dirty="0">
              <a:solidFill>
                <a:schemeClr val="bg1"/>
              </a:solidFill>
              <a:latin typeface="Verdana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hr-HR" sz="1600" b="1" kern="0" dirty="0" smtClean="0">
                <a:solidFill>
                  <a:schemeClr val="bg1"/>
                </a:solidFill>
                <a:latin typeface="Verdana" pitchFamily="34" charset="0"/>
              </a:rPr>
              <a:t>Svakoj grupi ili pojedincu postavlja se pitanje. Ako odgovorite točno</a:t>
            </a:r>
            <a:r>
              <a:rPr lang="en-US" sz="1600" b="1" kern="0" dirty="0" smtClean="0">
                <a:solidFill>
                  <a:schemeClr val="bg1"/>
                </a:solidFill>
                <a:latin typeface="Verdana" pitchFamily="34" charset="0"/>
              </a:rPr>
              <a:t>, </a:t>
            </a:r>
            <a:r>
              <a:rPr lang="hr-HR" sz="1600" b="1" kern="0" dirty="0" smtClean="0">
                <a:solidFill>
                  <a:schemeClr val="bg1"/>
                </a:solidFill>
                <a:latin typeface="Verdana" pitchFamily="34" charset="0"/>
              </a:rPr>
              <a:t>možete birati sljedeće polje na kojem mislite da je sakriveno blago.</a:t>
            </a:r>
            <a:endParaRPr lang="en-US" sz="1600" b="1" kern="0" dirty="0">
              <a:solidFill>
                <a:schemeClr val="bg1"/>
              </a:solidFill>
              <a:latin typeface="Verdana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600" b="1" kern="0" dirty="0">
              <a:solidFill>
                <a:schemeClr val="bg1"/>
              </a:solidFill>
              <a:latin typeface="Verdana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hr-HR" sz="1600" b="1" kern="0" dirty="0" smtClean="0">
                <a:solidFill>
                  <a:schemeClr val="bg1"/>
                </a:solidFill>
                <a:latin typeface="Verdana" pitchFamily="34" charset="0"/>
              </a:rPr>
              <a:t>Klikom na odabrano polje, učitelj otkriva što je iza</a:t>
            </a:r>
            <a:r>
              <a:rPr lang="en-US" sz="1600" b="1" kern="0" dirty="0" smtClean="0">
                <a:solidFill>
                  <a:schemeClr val="bg1"/>
                </a:solidFill>
                <a:latin typeface="Verdana" pitchFamily="34" charset="0"/>
              </a:rPr>
              <a:t>.</a:t>
            </a:r>
            <a:r>
              <a:rPr lang="en-US" sz="1600" b="1" kern="0" dirty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n-US" sz="1600" b="1" kern="0" dirty="0">
                <a:solidFill>
                  <a:schemeClr val="bg1"/>
                </a:solidFill>
                <a:latin typeface="Verdana" pitchFamily="34" charset="0"/>
              </a:rPr>
            </a:br>
            <a:endParaRPr lang="en-US" sz="1600" b="1" dirty="0">
              <a:solidFill>
                <a:schemeClr val="bg1"/>
              </a:solidFill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hr-HR" sz="1600" b="1" kern="0" dirty="0" smtClean="0">
                <a:solidFill>
                  <a:schemeClr val="bg1"/>
                </a:solidFill>
                <a:latin typeface="Verdana" pitchFamily="34" charset="0"/>
              </a:rPr>
              <a:t>Pobjeđuje onaj koji prvi nađe blago</a:t>
            </a:r>
            <a:r>
              <a:rPr lang="en-US" sz="1600" b="1" kern="0" dirty="0" smtClean="0">
                <a:solidFill>
                  <a:schemeClr val="bg1"/>
                </a:solidFill>
                <a:latin typeface="Verdana" pitchFamily="34" charset="0"/>
              </a:rPr>
              <a:t>. </a:t>
            </a:r>
            <a:endParaRPr lang="en-US" sz="1600" b="1" kern="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 rot="-653174">
            <a:off x="212725" y="635000"/>
            <a:ext cx="3810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2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Prvi nađi skriveno blago!</a:t>
            </a:r>
            <a:endParaRPr lang="en-US" sz="28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3" name="Text Box 2">
            <a:hlinkClick r:id="" action="ppaction://hlinkshowjump?jump=nextslide" highlightClick="1">
              <a:snd r:embed="rId4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4700588" y="6321425"/>
            <a:ext cx="2667000" cy="40005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rgbClr val="0070C0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sz="2000" b="1" dirty="0" smtClean="0">
                <a:solidFill>
                  <a:schemeClr val="bg1"/>
                </a:solidFill>
              </a:rPr>
              <a:t>Kreni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079" name="Picture 6" descr="PPT156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900" y="2298700"/>
            <a:ext cx="30607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1249363" y="2925763"/>
            <a:ext cx="671512" cy="533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68"/>
          <p:cNvSpPr>
            <a:spLocks noChangeArrowheads="1"/>
          </p:cNvSpPr>
          <p:nvPr/>
        </p:nvSpPr>
        <p:spPr bwMode="auto">
          <a:xfrm rot="5400000">
            <a:off x="4267200" y="1981200"/>
            <a:ext cx="609600" cy="9144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00" name="Picture 6" descr="j02809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2346325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 rot="-653174">
            <a:off x="3013811" y="869811"/>
            <a:ext cx="4452320" cy="86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2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Prvi pronađi blago odgovarajući </a:t>
            </a:r>
          </a:p>
          <a:p>
            <a:pPr algn="ctr"/>
            <a:r>
              <a:rPr lang="hr-HR" sz="2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točno na postavljena pitanja!</a:t>
            </a:r>
            <a:endParaRPr lang="en-US" sz="28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1676400" y="2743200"/>
            <a:ext cx="6264275" cy="461963"/>
          </a:xfrm>
          <a:prstGeom prst="rect">
            <a:avLst/>
          </a:prstGeom>
          <a:solidFill>
            <a:srgbClr val="0099CC">
              <a:alpha val="92940"/>
            </a:srgbClr>
          </a:solidFill>
          <a:ln w="5715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/>
              <a:t> --- </a:t>
            </a:r>
            <a:r>
              <a:rPr lang="hr-HR" sz="2400" dirty="0" smtClean="0"/>
              <a:t>Izaberi polje </a:t>
            </a:r>
            <a:r>
              <a:rPr lang="en-US" sz="2400" dirty="0" smtClean="0"/>
              <a:t>--- </a:t>
            </a:r>
            <a:endParaRPr lang="en-US" sz="2400" dirty="0"/>
          </a:p>
        </p:txBody>
      </p:sp>
      <p:sp>
        <p:nvSpPr>
          <p:cNvPr id="8" name="Text Box 2">
            <a:hlinkClick r:id="rId4" action="ppaction://hlinksldjump" highlightClick="1">
              <a:snd r:embed="rId5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2362200" y="3505200"/>
            <a:ext cx="762000" cy="461963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/>
              <a:t>1</a:t>
            </a:r>
          </a:p>
        </p:txBody>
      </p:sp>
      <p:sp>
        <p:nvSpPr>
          <p:cNvPr id="9" name="Text Box 2">
            <a:hlinkClick r:id="rId6" action="ppaction://hlinksldjump" highlightClick="1">
              <a:snd r:embed="rId5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3352800" y="3505200"/>
            <a:ext cx="762000" cy="461963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/>
              <a:t>2</a:t>
            </a:r>
          </a:p>
        </p:txBody>
      </p:sp>
      <p:sp>
        <p:nvSpPr>
          <p:cNvPr id="10" name="Text Box 2">
            <a:hlinkClick r:id="rId7" action="ppaction://hlinksldjump" highlightClick="1">
              <a:snd r:embed="rId5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4343400" y="3505200"/>
            <a:ext cx="762000" cy="461963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/>
              <a:t>3</a:t>
            </a:r>
          </a:p>
        </p:txBody>
      </p:sp>
      <p:sp>
        <p:nvSpPr>
          <p:cNvPr id="11" name="Text Box 2">
            <a:hlinkClick r:id="rId8" action="ppaction://hlinksldjump" highlightClick="1">
              <a:snd r:embed="rId5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5334000" y="3505200"/>
            <a:ext cx="762000" cy="461963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/>
              <a:t>4</a:t>
            </a:r>
          </a:p>
        </p:txBody>
      </p:sp>
      <p:sp>
        <p:nvSpPr>
          <p:cNvPr id="15" name="Text Box 2">
            <a:hlinkClick r:id="rId9" action="ppaction://hlinksldjump" highlightClick="1">
              <a:snd r:embed="rId5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6324600" y="3505200"/>
            <a:ext cx="762000" cy="461963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/>
              <a:t>5</a:t>
            </a:r>
          </a:p>
        </p:txBody>
      </p:sp>
      <p:sp>
        <p:nvSpPr>
          <p:cNvPr id="16" name="Text Box 2">
            <a:hlinkClick r:id="rId10" action="ppaction://hlinksldjump" highlightClick="1">
              <a:snd r:embed="rId5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2362200" y="4191000"/>
            <a:ext cx="762000" cy="461963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/>
              <a:t>6</a:t>
            </a:r>
          </a:p>
        </p:txBody>
      </p:sp>
      <p:sp>
        <p:nvSpPr>
          <p:cNvPr id="17" name="Text Box 2">
            <a:hlinkClick r:id="rId11" action="ppaction://hlinksldjump" highlightClick="1">
              <a:snd r:embed="rId5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3352800" y="4191000"/>
            <a:ext cx="762000" cy="461963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/>
              <a:t>7</a:t>
            </a:r>
          </a:p>
        </p:txBody>
      </p:sp>
      <p:sp>
        <p:nvSpPr>
          <p:cNvPr id="18" name="Text Box 2">
            <a:hlinkClick r:id="rId12" action="ppaction://hlinksldjump" highlightClick="1">
              <a:snd r:embed="rId5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4343400" y="4191000"/>
            <a:ext cx="762000" cy="461963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/>
              <a:t>8</a:t>
            </a:r>
          </a:p>
        </p:txBody>
      </p:sp>
      <p:sp>
        <p:nvSpPr>
          <p:cNvPr id="19" name="Text Box 2">
            <a:hlinkClick r:id="rId13" action="ppaction://hlinksldjump" highlightClick="1">
              <a:snd r:embed="rId5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5334000" y="4191000"/>
            <a:ext cx="762000" cy="461963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/>
              <a:t>9</a:t>
            </a:r>
          </a:p>
        </p:txBody>
      </p:sp>
      <p:sp>
        <p:nvSpPr>
          <p:cNvPr id="20" name="Text Box 2">
            <a:hlinkClick r:id="rId14" action="ppaction://hlinksldjump" highlightClick="1">
              <a:snd r:embed="rId5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6324600" y="4191000"/>
            <a:ext cx="762000" cy="461963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/>
              <a:t>10</a:t>
            </a:r>
          </a:p>
        </p:txBody>
      </p:sp>
      <p:sp>
        <p:nvSpPr>
          <p:cNvPr id="22" name="Text Box 2">
            <a:hlinkClick r:id="" action="ppaction://hlinkshowjump?jump=endshow" highlightClick="1"/>
          </p:cNvPr>
          <p:cNvSpPr txBox="1">
            <a:spLocks noChangeArrowheads="1"/>
          </p:cNvSpPr>
          <p:nvPr/>
        </p:nvSpPr>
        <p:spPr bwMode="auto">
          <a:xfrm>
            <a:off x="6248400" y="6321425"/>
            <a:ext cx="2667000" cy="40005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rgbClr val="0070C0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sz="2000" b="1" dirty="0" smtClean="0">
                <a:solidFill>
                  <a:schemeClr val="bg1"/>
                </a:solidFill>
              </a:rPr>
              <a:t>Kraj igre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karta_hr_otoci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909"/>
          <a:stretch>
            <a:fillRect/>
          </a:stretch>
        </p:blipFill>
        <p:spPr>
          <a:xfrm>
            <a:off x="1295400" y="0"/>
            <a:ext cx="7315200" cy="5817669"/>
          </a:xfrm>
          <a:prstGeom prst="rect">
            <a:avLst/>
          </a:prstGeom>
        </p:spPr>
      </p:pic>
      <p:pic>
        <p:nvPicPr>
          <p:cNvPr id="5122" name="Picture 6" descr="j02809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1313" y="4627563"/>
            <a:ext cx="75406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168"/>
          <p:cNvSpPr>
            <a:spLocks noChangeArrowheads="1"/>
          </p:cNvSpPr>
          <p:nvPr/>
        </p:nvSpPr>
        <p:spPr bwMode="auto">
          <a:xfrm rot="5400000">
            <a:off x="4267200" y="1981200"/>
            <a:ext cx="609600" cy="9144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Rectangle 166"/>
          <p:cNvSpPr>
            <a:spLocks noChangeArrowheads="1"/>
          </p:cNvSpPr>
          <p:nvPr/>
        </p:nvSpPr>
        <p:spPr bwMode="auto">
          <a:xfrm>
            <a:off x="-76200" y="0"/>
            <a:ext cx="685800" cy="6858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29"/>
          <p:cNvSpPr>
            <a:spLocks noChangeArrowheads="1"/>
          </p:cNvSpPr>
          <p:nvPr/>
        </p:nvSpPr>
        <p:spPr bwMode="auto">
          <a:xfrm>
            <a:off x="381000" y="6335713"/>
            <a:ext cx="723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b="1" dirty="0" smtClean="0">
                <a:latin typeface="Verdana" pitchFamily="34" charset="0"/>
              </a:rPr>
              <a:t>Izaberi broj na kojem misliš da je sakriveno</a:t>
            </a:r>
            <a:r>
              <a:rPr lang="hr-HR" b="1" dirty="0">
                <a:latin typeface="Verdana" pitchFamily="34" charset="0"/>
              </a:rPr>
              <a:t> </a:t>
            </a:r>
            <a:r>
              <a:rPr lang="hr-HR" b="1" dirty="0" smtClean="0">
                <a:latin typeface="Verdana" pitchFamily="34" charset="0"/>
              </a:rPr>
              <a:t>blago.</a:t>
            </a:r>
            <a:endParaRPr lang="en-US" dirty="0"/>
          </a:p>
        </p:txBody>
      </p:sp>
      <p:sp useBgFill="1">
        <p:nvSpPr>
          <p:cNvPr id="71" name="Rounded Rectangle 70"/>
          <p:cNvSpPr/>
          <p:nvPr/>
        </p:nvSpPr>
        <p:spPr>
          <a:xfrm>
            <a:off x="908050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6</a:t>
            </a:r>
          </a:p>
        </p:txBody>
      </p:sp>
      <p:sp useBgFill="1">
        <p:nvSpPr>
          <p:cNvPr id="72" name="Rounded Rectangle 71"/>
          <p:cNvSpPr/>
          <p:nvPr/>
        </p:nvSpPr>
        <p:spPr>
          <a:xfrm>
            <a:off x="908050" y="19050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5</a:t>
            </a:r>
          </a:p>
        </p:txBody>
      </p:sp>
      <p:sp useBgFill="1">
        <p:nvSpPr>
          <p:cNvPr id="73" name="Rounded Rectangle 72"/>
          <p:cNvSpPr/>
          <p:nvPr/>
        </p:nvSpPr>
        <p:spPr>
          <a:xfrm>
            <a:off x="908050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4</a:t>
            </a:r>
          </a:p>
        </p:txBody>
      </p:sp>
      <p:sp useBgFill="1">
        <p:nvSpPr>
          <p:cNvPr id="74" name="Rounded Rectangle 73"/>
          <p:cNvSpPr/>
          <p:nvPr/>
        </p:nvSpPr>
        <p:spPr>
          <a:xfrm>
            <a:off x="908050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</a:t>
            </a:r>
          </a:p>
        </p:txBody>
      </p:sp>
      <p:sp useBgFill="1">
        <p:nvSpPr>
          <p:cNvPr id="75" name="Rounded Rectangle 74"/>
          <p:cNvSpPr/>
          <p:nvPr/>
        </p:nvSpPr>
        <p:spPr>
          <a:xfrm>
            <a:off x="908050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</a:t>
            </a:r>
          </a:p>
        </p:txBody>
      </p:sp>
      <p:sp useBgFill="1">
        <p:nvSpPr>
          <p:cNvPr id="76" name="Rounded Rectangle 75"/>
          <p:cNvSpPr/>
          <p:nvPr/>
        </p:nvSpPr>
        <p:spPr>
          <a:xfrm>
            <a:off x="908050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</a:t>
            </a:r>
          </a:p>
        </p:txBody>
      </p:sp>
      <p:sp useBgFill="1">
        <p:nvSpPr>
          <p:cNvPr id="77" name="Rounded Rectangle 76"/>
          <p:cNvSpPr/>
          <p:nvPr/>
        </p:nvSpPr>
        <p:spPr>
          <a:xfrm>
            <a:off x="2320925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12</a:t>
            </a:r>
          </a:p>
        </p:txBody>
      </p:sp>
      <p:sp useBgFill="1">
        <p:nvSpPr>
          <p:cNvPr id="78" name="Rounded Rectangle 77"/>
          <p:cNvSpPr/>
          <p:nvPr/>
        </p:nvSpPr>
        <p:spPr>
          <a:xfrm>
            <a:off x="2320925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11</a:t>
            </a:r>
          </a:p>
        </p:txBody>
      </p:sp>
      <p:sp useBgFill="1">
        <p:nvSpPr>
          <p:cNvPr id="79" name="Rounded Rectangle 78"/>
          <p:cNvSpPr/>
          <p:nvPr/>
        </p:nvSpPr>
        <p:spPr>
          <a:xfrm>
            <a:off x="2320925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10</a:t>
            </a:r>
          </a:p>
        </p:txBody>
      </p:sp>
      <p:sp useBgFill="1">
        <p:nvSpPr>
          <p:cNvPr id="80" name="Rounded Rectangle 79"/>
          <p:cNvSpPr/>
          <p:nvPr/>
        </p:nvSpPr>
        <p:spPr>
          <a:xfrm>
            <a:off x="2320925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9</a:t>
            </a:r>
          </a:p>
        </p:txBody>
      </p:sp>
      <p:sp useBgFill="1">
        <p:nvSpPr>
          <p:cNvPr id="81" name="Rounded Rectangle 80"/>
          <p:cNvSpPr/>
          <p:nvPr/>
        </p:nvSpPr>
        <p:spPr>
          <a:xfrm>
            <a:off x="2320925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8</a:t>
            </a:r>
          </a:p>
        </p:txBody>
      </p:sp>
      <p:sp useBgFill="1">
        <p:nvSpPr>
          <p:cNvPr id="82" name="Rounded Rectangle 81"/>
          <p:cNvSpPr/>
          <p:nvPr/>
        </p:nvSpPr>
        <p:spPr>
          <a:xfrm>
            <a:off x="2320925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7</a:t>
            </a:r>
          </a:p>
        </p:txBody>
      </p:sp>
      <p:sp useBgFill="1">
        <p:nvSpPr>
          <p:cNvPr id="83" name="Rounded Rectangle 82"/>
          <p:cNvSpPr/>
          <p:nvPr/>
        </p:nvSpPr>
        <p:spPr>
          <a:xfrm>
            <a:off x="3727450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18</a:t>
            </a:r>
          </a:p>
        </p:txBody>
      </p:sp>
      <p:sp useBgFill="1">
        <p:nvSpPr>
          <p:cNvPr id="84" name="Rounded Rectangle 83"/>
          <p:cNvSpPr/>
          <p:nvPr/>
        </p:nvSpPr>
        <p:spPr>
          <a:xfrm>
            <a:off x="3727450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17</a:t>
            </a:r>
          </a:p>
        </p:txBody>
      </p:sp>
      <p:sp useBgFill="1">
        <p:nvSpPr>
          <p:cNvPr id="85" name="Rounded Rectangle 84"/>
          <p:cNvSpPr/>
          <p:nvPr/>
        </p:nvSpPr>
        <p:spPr>
          <a:xfrm>
            <a:off x="3727450" y="278765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16</a:t>
            </a:r>
          </a:p>
        </p:txBody>
      </p:sp>
      <p:sp useBgFill="1">
        <p:nvSpPr>
          <p:cNvPr id="86" name="Rounded Rectangle 85"/>
          <p:cNvSpPr/>
          <p:nvPr/>
        </p:nvSpPr>
        <p:spPr>
          <a:xfrm>
            <a:off x="3727450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15</a:t>
            </a:r>
          </a:p>
        </p:txBody>
      </p:sp>
      <p:sp useBgFill="1">
        <p:nvSpPr>
          <p:cNvPr id="87" name="Rounded Rectangle 86"/>
          <p:cNvSpPr/>
          <p:nvPr/>
        </p:nvSpPr>
        <p:spPr>
          <a:xfrm>
            <a:off x="3727450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14</a:t>
            </a:r>
          </a:p>
        </p:txBody>
      </p:sp>
      <p:sp useBgFill="1">
        <p:nvSpPr>
          <p:cNvPr id="88" name="Rounded Rectangle 87"/>
          <p:cNvSpPr/>
          <p:nvPr/>
        </p:nvSpPr>
        <p:spPr>
          <a:xfrm>
            <a:off x="3727450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13</a:t>
            </a:r>
          </a:p>
        </p:txBody>
      </p:sp>
      <p:sp useBgFill="1">
        <p:nvSpPr>
          <p:cNvPr id="89" name="Rounded Rectangle 88"/>
          <p:cNvSpPr/>
          <p:nvPr/>
        </p:nvSpPr>
        <p:spPr>
          <a:xfrm>
            <a:off x="5153025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24</a:t>
            </a:r>
          </a:p>
        </p:txBody>
      </p:sp>
      <p:sp useBgFill="1">
        <p:nvSpPr>
          <p:cNvPr id="90" name="Rounded Rectangle 89"/>
          <p:cNvSpPr/>
          <p:nvPr/>
        </p:nvSpPr>
        <p:spPr>
          <a:xfrm>
            <a:off x="5153025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23</a:t>
            </a:r>
          </a:p>
        </p:txBody>
      </p:sp>
      <p:sp useBgFill="1">
        <p:nvSpPr>
          <p:cNvPr id="91" name="Rounded Rectangle 90"/>
          <p:cNvSpPr/>
          <p:nvPr/>
        </p:nvSpPr>
        <p:spPr>
          <a:xfrm>
            <a:off x="5153025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22</a:t>
            </a:r>
          </a:p>
        </p:txBody>
      </p:sp>
      <p:sp useBgFill="1">
        <p:nvSpPr>
          <p:cNvPr id="92" name="Rounded Rectangle 91"/>
          <p:cNvSpPr/>
          <p:nvPr/>
        </p:nvSpPr>
        <p:spPr>
          <a:xfrm>
            <a:off x="5153025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21</a:t>
            </a:r>
          </a:p>
        </p:txBody>
      </p:sp>
      <p:sp useBgFill="1">
        <p:nvSpPr>
          <p:cNvPr id="93" name="Rounded Rectangle 92"/>
          <p:cNvSpPr/>
          <p:nvPr/>
        </p:nvSpPr>
        <p:spPr>
          <a:xfrm>
            <a:off x="5153025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20</a:t>
            </a:r>
          </a:p>
        </p:txBody>
      </p:sp>
      <p:sp useBgFill="1">
        <p:nvSpPr>
          <p:cNvPr id="94" name="Rounded Rectangle 93"/>
          <p:cNvSpPr/>
          <p:nvPr/>
        </p:nvSpPr>
        <p:spPr>
          <a:xfrm>
            <a:off x="5153025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19</a:t>
            </a:r>
          </a:p>
        </p:txBody>
      </p:sp>
      <p:sp useBgFill="1">
        <p:nvSpPr>
          <p:cNvPr id="95" name="Rounded Rectangle 94"/>
          <p:cNvSpPr/>
          <p:nvPr/>
        </p:nvSpPr>
        <p:spPr>
          <a:xfrm>
            <a:off x="6596063" y="9906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30</a:t>
            </a:r>
          </a:p>
        </p:txBody>
      </p:sp>
      <p:sp useBgFill="1">
        <p:nvSpPr>
          <p:cNvPr id="96" name="Rounded Rectangle 95"/>
          <p:cNvSpPr/>
          <p:nvPr/>
        </p:nvSpPr>
        <p:spPr>
          <a:xfrm>
            <a:off x="6596063" y="1890713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29</a:t>
            </a:r>
          </a:p>
        </p:txBody>
      </p:sp>
      <p:sp useBgFill="1">
        <p:nvSpPr>
          <p:cNvPr id="97" name="Rounded Rectangle 96"/>
          <p:cNvSpPr/>
          <p:nvPr/>
        </p:nvSpPr>
        <p:spPr>
          <a:xfrm>
            <a:off x="6596063" y="2784475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28</a:t>
            </a:r>
          </a:p>
        </p:txBody>
      </p:sp>
      <p:sp useBgFill="1">
        <p:nvSpPr>
          <p:cNvPr id="98" name="Rounded Rectangle 97"/>
          <p:cNvSpPr/>
          <p:nvPr/>
        </p:nvSpPr>
        <p:spPr>
          <a:xfrm>
            <a:off x="6596063" y="368458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27</a:t>
            </a:r>
          </a:p>
        </p:txBody>
      </p:sp>
      <p:sp useBgFill="1">
        <p:nvSpPr>
          <p:cNvPr id="99" name="Rounded Rectangle 98"/>
          <p:cNvSpPr/>
          <p:nvPr/>
        </p:nvSpPr>
        <p:spPr>
          <a:xfrm>
            <a:off x="6596063" y="457993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26</a:t>
            </a:r>
          </a:p>
        </p:txBody>
      </p:sp>
      <p:sp useBgFill="1">
        <p:nvSpPr>
          <p:cNvPr id="100" name="Rounded Rectangle 99"/>
          <p:cNvSpPr/>
          <p:nvPr/>
        </p:nvSpPr>
        <p:spPr>
          <a:xfrm>
            <a:off x="6596063" y="54864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25</a:t>
            </a:r>
          </a:p>
        </p:txBody>
      </p:sp>
      <p:sp useBgFill="1">
        <p:nvSpPr>
          <p:cNvPr id="101" name="Rounded Rectangle 100"/>
          <p:cNvSpPr/>
          <p:nvPr/>
        </p:nvSpPr>
        <p:spPr>
          <a:xfrm>
            <a:off x="8008938" y="9906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36</a:t>
            </a:r>
          </a:p>
        </p:txBody>
      </p:sp>
      <p:sp useBgFill="1">
        <p:nvSpPr>
          <p:cNvPr id="102" name="Rounded Rectangle 101"/>
          <p:cNvSpPr/>
          <p:nvPr/>
        </p:nvSpPr>
        <p:spPr>
          <a:xfrm>
            <a:off x="8008938" y="1890713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35</a:t>
            </a:r>
          </a:p>
        </p:txBody>
      </p:sp>
      <p:sp useBgFill="1">
        <p:nvSpPr>
          <p:cNvPr id="103" name="Rounded Rectangle 102"/>
          <p:cNvSpPr/>
          <p:nvPr/>
        </p:nvSpPr>
        <p:spPr>
          <a:xfrm>
            <a:off x="8008938" y="2784475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34</a:t>
            </a:r>
          </a:p>
        </p:txBody>
      </p:sp>
      <p:sp useBgFill="1">
        <p:nvSpPr>
          <p:cNvPr id="104" name="Rounded Rectangle 103"/>
          <p:cNvSpPr/>
          <p:nvPr/>
        </p:nvSpPr>
        <p:spPr>
          <a:xfrm>
            <a:off x="8008938" y="368458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33</a:t>
            </a:r>
          </a:p>
        </p:txBody>
      </p:sp>
      <p:sp useBgFill="1">
        <p:nvSpPr>
          <p:cNvPr id="105" name="Rounded Rectangle 104"/>
          <p:cNvSpPr/>
          <p:nvPr/>
        </p:nvSpPr>
        <p:spPr>
          <a:xfrm>
            <a:off x="8008938" y="457993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32</a:t>
            </a:r>
          </a:p>
        </p:txBody>
      </p:sp>
      <p:sp useBgFill="1">
        <p:nvSpPr>
          <p:cNvPr id="106" name="Rounded Rectangle 105"/>
          <p:cNvSpPr/>
          <p:nvPr/>
        </p:nvSpPr>
        <p:spPr>
          <a:xfrm>
            <a:off x="8008938" y="54864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31</a:t>
            </a:r>
          </a:p>
        </p:txBody>
      </p:sp>
      <p:pic>
        <p:nvPicPr>
          <p:cNvPr id="5164" name="Picture 164" descr="j02871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4953000"/>
            <a:ext cx="76517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5" name="Picture 165" descr="j025109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52400" y="43815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6" name="Picture 229" descr="AN00765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5715000"/>
            <a:ext cx="7620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7" name="Picture 232" descr="j032092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598324">
            <a:off x="1641305" y="5389751"/>
            <a:ext cx="6905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8" name="Picture 227" descr="j032667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608536">
            <a:off x="1557338" y="4119563"/>
            <a:ext cx="9667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Text Box 2">
            <a:hlinkClick r:id="rId12" action="ppaction://hlinksldjump" highlightClick="1">
              <a:snd r:embed="rId13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7543800" y="6319838"/>
            <a:ext cx="1447800" cy="46166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rgbClr val="0070C0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sz="1200" b="1" dirty="0" smtClean="0">
                <a:solidFill>
                  <a:schemeClr val="bg1"/>
                </a:solidFill>
              </a:rPr>
              <a:t>Izaberi drugo polje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hi_outline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219871">
            <a:off x="3439088" y="-1204281"/>
            <a:ext cx="3778521" cy="5152528"/>
          </a:xfrm>
          <a:prstGeom prst="rect">
            <a:avLst/>
          </a:prstGeom>
        </p:spPr>
      </p:pic>
      <p:pic>
        <p:nvPicPr>
          <p:cNvPr id="6146" name="Picture 6" descr="j02809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2836863"/>
            <a:ext cx="75406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168"/>
          <p:cNvSpPr>
            <a:spLocks noChangeArrowheads="1"/>
          </p:cNvSpPr>
          <p:nvPr/>
        </p:nvSpPr>
        <p:spPr bwMode="auto">
          <a:xfrm rot="5400000">
            <a:off x="4267200" y="1981200"/>
            <a:ext cx="609600" cy="9144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166"/>
          <p:cNvSpPr>
            <a:spLocks noChangeArrowheads="1"/>
          </p:cNvSpPr>
          <p:nvPr/>
        </p:nvSpPr>
        <p:spPr bwMode="auto">
          <a:xfrm>
            <a:off x="-76200" y="0"/>
            <a:ext cx="685800" cy="6858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29"/>
          <p:cNvSpPr>
            <a:spLocks noChangeArrowheads="1"/>
          </p:cNvSpPr>
          <p:nvPr/>
        </p:nvSpPr>
        <p:spPr bwMode="auto">
          <a:xfrm>
            <a:off x="381000" y="6335713"/>
            <a:ext cx="723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b="1" dirty="0" smtClean="0">
                <a:latin typeface="Verdana" pitchFamily="34" charset="0"/>
              </a:rPr>
              <a:t>Izaberi broj na kojem misliš da je sakriveno blago.</a:t>
            </a:r>
            <a:endParaRPr lang="en-US" dirty="0"/>
          </a:p>
        </p:txBody>
      </p:sp>
      <p:sp useBgFill="1">
        <p:nvSpPr>
          <p:cNvPr id="71" name="Rounded Rectangle 70"/>
          <p:cNvSpPr/>
          <p:nvPr/>
        </p:nvSpPr>
        <p:spPr>
          <a:xfrm>
            <a:off x="908050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6</a:t>
            </a:r>
          </a:p>
        </p:txBody>
      </p:sp>
      <p:sp useBgFill="1">
        <p:nvSpPr>
          <p:cNvPr id="72" name="Rounded Rectangle 71"/>
          <p:cNvSpPr/>
          <p:nvPr/>
        </p:nvSpPr>
        <p:spPr>
          <a:xfrm>
            <a:off x="908050" y="19050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5</a:t>
            </a:r>
          </a:p>
        </p:txBody>
      </p:sp>
      <p:sp useBgFill="1">
        <p:nvSpPr>
          <p:cNvPr id="73" name="Rounded Rectangle 72"/>
          <p:cNvSpPr/>
          <p:nvPr/>
        </p:nvSpPr>
        <p:spPr>
          <a:xfrm>
            <a:off x="908050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4</a:t>
            </a:r>
          </a:p>
        </p:txBody>
      </p:sp>
      <p:sp useBgFill="1">
        <p:nvSpPr>
          <p:cNvPr id="74" name="Rounded Rectangle 73"/>
          <p:cNvSpPr/>
          <p:nvPr/>
        </p:nvSpPr>
        <p:spPr>
          <a:xfrm>
            <a:off x="908050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</a:t>
            </a:r>
          </a:p>
        </p:txBody>
      </p:sp>
      <p:sp useBgFill="1">
        <p:nvSpPr>
          <p:cNvPr id="75" name="Rounded Rectangle 74"/>
          <p:cNvSpPr/>
          <p:nvPr/>
        </p:nvSpPr>
        <p:spPr>
          <a:xfrm>
            <a:off x="908050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</a:t>
            </a:r>
          </a:p>
        </p:txBody>
      </p:sp>
      <p:sp useBgFill="1">
        <p:nvSpPr>
          <p:cNvPr id="76" name="Rounded Rectangle 75"/>
          <p:cNvSpPr/>
          <p:nvPr/>
        </p:nvSpPr>
        <p:spPr>
          <a:xfrm>
            <a:off x="908050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</a:t>
            </a:r>
          </a:p>
        </p:txBody>
      </p:sp>
      <p:sp useBgFill="1">
        <p:nvSpPr>
          <p:cNvPr id="77" name="Rounded Rectangle 76"/>
          <p:cNvSpPr/>
          <p:nvPr/>
        </p:nvSpPr>
        <p:spPr>
          <a:xfrm>
            <a:off x="2320925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12</a:t>
            </a:r>
          </a:p>
        </p:txBody>
      </p:sp>
      <p:sp useBgFill="1">
        <p:nvSpPr>
          <p:cNvPr id="78" name="Rounded Rectangle 77"/>
          <p:cNvSpPr/>
          <p:nvPr/>
        </p:nvSpPr>
        <p:spPr>
          <a:xfrm>
            <a:off x="2320925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11</a:t>
            </a:r>
          </a:p>
        </p:txBody>
      </p:sp>
      <p:sp useBgFill="1">
        <p:nvSpPr>
          <p:cNvPr id="79" name="Rounded Rectangle 78"/>
          <p:cNvSpPr/>
          <p:nvPr/>
        </p:nvSpPr>
        <p:spPr>
          <a:xfrm>
            <a:off x="2320925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10</a:t>
            </a:r>
          </a:p>
        </p:txBody>
      </p:sp>
      <p:sp useBgFill="1">
        <p:nvSpPr>
          <p:cNvPr id="80" name="Rounded Rectangle 79"/>
          <p:cNvSpPr/>
          <p:nvPr/>
        </p:nvSpPr>
        <p:spPr>
          <a:xfrm>
            <a:off x="2320925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9</a:t>
            </a:r>
          </a:p>
        </p:txBody>
      </p:sp>
      <p:sp useBgFill="1">
        <p:nvSpPr>
          <p:cNvPr id="81" name="Rounded Rectangle 80"/>
          <p:cNvSpPr/>
          <p:nvPr/>
        </p:nvSpPr>
        <p:spPr>
          <a:xfrm>
            <a:off x="2320925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8</a:t>
            </a:r>
          </a:p>
        </p:txBody>
      </p:sp>
      <p:sp useBgFill="1">
        <p:nvSpPr>
          <p:cNvPr id="82" name="Rounded Rectangle 81"/>
          <p:cNvSpPr/>
          <p:nvPr/>
        </p:nvSpPr>
        <p:spPr>
          <a:xfrm>
            <a:off x="2320925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7</a:t>
            </a:r>
          </a:p>
        </p:txBody>
      </p:sp>
      <p:sp useBgFill="1">
        <p:nvSpPr>
          <p:cNvPr id="83" name="Rounded Rectangle 82"/>
          <p:cNvSpPr/>
          <p:nvPr/>
        </p:nvSpPr>
        <p:spPr>
          <a:xfrm>
            <a:off x="3727450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18</a:t>
            </a:r>
          </a:p>
        </p:txBody>
      </p:sp>
      <p:sp useBgFill="1">
        <p:nvSpPr>
          <p:cNvPr id="84" name="Rounded Rectangle 83"/>
          <p:cNvSpPr/>
          <p:nvPr/>
        </p:nvSpPr>
        <p:spPr>
          <a:xfrm>
            <a:off x="3727450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17</a:t>
            </a:r>
          </a:p>
        </p:txBody>
      </p:sp>
      <p:sp useBgFill="1">
        <p:nvSpPr>
          <p:cNvPr id="85" name="Rounded Rectangle 84"/>
          <p:cNvSpPr/>
          <p:nvPr/>
        </p:nvSpPr>
        <p:spPr>
          <a:xfrm>
            <a:off x="3727450" y="278765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16</a:t>
            </a:r>
          </a:p>
        </p:txBody>
      </p:sp>
      <p:sp useBgFill="1">
        <p:nvSpPr>
          <p:cNvPr id="86" name="Rounded Rectangle 85"/>
          <p:cNvSpPr/>
          <p:nvPr/>
        </p:nvSpPr>
        <p:spPr>
          <a:xfrm>
            <a:off x="3727450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15</a:t>
            </a:r>
          </a:p>
        </p:txBody>
      </p:sp>
      <p:sp useBgFill="1">
        <p:nvSpPr>
          <p:cNvPr id="87" name="Rounded Rectangle 86"/>
          <p:cNvSpPr/>
          <p:nvPr/>
        </p:nvSpPr>
        <p:spPr>
          <a:xfrm>
            <a:off x="3727450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14</a:t>
            </a:r>
          </a:p>
        </p:txBody>
      </p:sp>
      <p:sp useBgFill="1">
        <p:nvSpPr>
          <p:cNvPr id="88" name="Rounded Rectangle 87"/>
          <p:cNvSpPr/>
          <p:nvPr/>
        </p:nvSpPr>
        <p:spPr>
          <a:xfrm>
            <a:off x="3727450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13</a:t>
            </a:r>
          </a:p>
        </p:txBody>
      </p:sp>
      <p:sp useBgFill="1">
        <p:nvSpPr>
          <p:cNvPr id="89" name="Rounded Rectangle 88"/>
          <p:cNvSpPr/>
          <p:nvPr/>
        </p:nvSpPr>
        <p:spPr>
          <a:xfrm>
            <a:off x="5153025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24</a:t>
            </a:r>
          </a:p>
        </p:txBody>
      </p:sp>
      <p:sp useBgFill="1">
        <p:nvSpPr>
          <p:cNvPr id="90" name="Rounded Rectangle 89"/>
          <p:cNvSpPr/>
          <p:nvPr/>
        </p:nvSpPr>
        <p:spPr>
          <a:xfrm>
            <a:off x="5153025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23</a:t>
            </a:r>
          </a:p>
        </p:txBody>
      </p:sp>
      <p:sp useBgFill="1">
        <p:nvSpPr>
          <p:cNvPr id="91" name="Rounded Rectangle 90"/>
          <p:cNvSpPr/>
          <p:nvPr/>
        </p:nvSpPr>
        <p:spPr>
          <a:xfrm>
            <a:off x="5153025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22</a:t>
            </a:r>
          </a:p>
        </p:txBody>
      </p:sp>
      <p:sp useBgFill="1">
        <p:nvSpPr>
          <p:cNvPr id="92" name="Rounded Rectangle 91"/>
          <p:cNvSpPr/>
          <p:nvPr/>
        </p:nvSpPr>
        <p:spPr>
          <a:xfrm>
            <a:off x="5153025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21</a:t>
            </a:r>
          </a:p>
        </p:txBody>
      </p:sp>
      <p:sp useBgFill="1">
        <p:nvSpPr>
          <p:cNvPr id="93" name="Rounded Rectangle 92"/>
          <p:cNvSpPr/>
          <p:nvPr/>
        </p:nvSpPr>
        <p:spPr>
          <a:xfrm>
            <a:off x="5153025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20</a:t>
            </a:r>
          </a:p>
        </p:txBody>
      </p:sp>
      <p:sp useBgFill="1">
        <p:nvSpPr>
          <p:cNvPr id="94" name="Rounded Rectangle 93"/>
          <p:cNvSpPr/>
          <p:nvPr/>
        </p:nvSpPr>
        <p:spPr>
          <a:xfrm>
            <a:off x="5153025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19</a:t>
            </a:r>
          </a:p>
        </p:txBody>
      </p:sp>
      <p:sp useBgFill="1">
        <p:nvSpPr>
          <p:cNvPr id="95" name="Rounded Rectangle 94"/>
          <p:cNvSpPr/>
          <p:nvPr/>
        </p:nvSpPr>
        <p:spPr>
          <a:xfrm>
            <a:off x="6596063" y="9906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30</a:t>
            </a:r>
          </a:p>
        </p:txBody>
      </p:sp>
      <p:sp useBgFill="1">
        <p:nvSpPr>
          <p:cNvPr id="96" name="Rounded Rectangle 95"/>
          <p:cNvSpPr/>
          <p:nvPr/>
        </p:nvSpPr>
        <p:spPr>
          <a:xfrm>
            <a:off x="6596063" y="1890713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29</a:t>
            </a:r>
          </a:p>
        </p:txBody>
      </p:sp>
      <p:sp useBgFill="1">
        <p:nvSpPr>
          <p:cNvPr id="97" name="Rounded Rectangle 96"/>
          <p:cNvSpPr/>
          <p:nvPr/>
        </p:nvSpPr>
        <p:spPr>
          <a:xfrm>
            <a:off x="6596063" y="2784475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28</a:t>
            </a:r>
          </a:p>
        </p:txBody>
      </p:sp>
      <p:sp useBgFill="1">
        <p:nvSpPr>
          <p:cNvPr id="98" name="Rounded Rectangle 97"/>
          <p:cNvSpPr/>
          <p:nvPr/>
        </p:nvSpPr>
        <p:spPr>
          <a:xfrm>
            <a:off x="6596063" y="368458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27</a:t>
            </a:r>
          </a:p>
        </p:txBody>
      </p:sp>
      <p:sp useBgFill="1">
        <p:nvSpPr>
          <p:cNvPr id="99" name="Rounded Rectangle 98"/>
          <p:cNvSpPr/>
          <p:nvPr/>
        </p:nvSpPr>
        <p:spPr>
          <a:xfrm>
            <a:off x="6596063" y="457993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26</a:t>
            </a:r>
          </a:p>
        </p:txBody>
      </p:sp>
      <p:sp useBgFill="1">
        <p:nvSpPr>
          <p:cNvPr id="100" name="Rounded Rectangle 99"/>
          <p:cNvSpPr/>
          <p:nvPr/>
        </p:nvSpPr>
        <p:spPr>
          <a:xfrm>
            <a:off x="6596063" y="54864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25</a:t>
            </a:r>
          </a:p>
        </p:txBody>
      </p:sp>
      <p:sp useBgFill="1">
        <p:nvSpPr>
          <p:cNvPr id="101" name="Rounded Rectangle 100"/>
          <p:cNvSpPr/>
          <p:nvPr/>
        </p:nvSpPr>
        <p:spPr>
          <a:xfrm>
            <a:off x="8008938" y="9906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36</a:t>
            </a:r>
          </a:p>
        </p:txBody>
      </p:sp>
      <p:sp useBgFill="1">
        <p:nvSpPr>
          <p:cNvPr id="102" name="Rounded Rectangle 101"/>
          <p:cNvSpPr/>
          <p:nvPr/>
        </p:nvSpPr>
        <p:spPr>
          <a:xfrm>
            <a:off x="8008938" y="1890713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35</a:t>
            </a:r>
          </a:p>
        </p:txBody>
      </p:sp>
      <p:sp useBgFill="1">
        <p:nvSpPr>
          <p:cNvPr id="103" name="Rounded Rectangle 102"/>
          <p:cNvSpPr/>
          <p:nvPr/>
        </p:nvSpPr>
        <p:spPr>
          <a:xfrm>
            <a:off x="8008938" y="2784475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34</a:t>
            </a:r>
          </a:p>
        </p:txBody>
      </p:sp>
      <p:sp useBgFill="1">
        <p:nvSpPr>
          <p:cNvPr id="104" name="Rounded Rectangle 103"/>
          <p:cNvSpPr/>
          <p:nvPr/>
        </p:nvSpPr>
        <p:spPr>
          <a:xfrm>
            <a:off x="8008938" y="368458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33</a:t>
            </a:r>
          </a:p>
        </p:txBody>
      </p:sp>
      <p:sp useBgFill="1">
        <p:nvSpPr>
          <p:cNvPr id="105" name="Rounded Rectangle 104"/>
          <p:cNvSpPr/>
          <p:nvPr/>
        </p:nvSpPr>
        <p:spPr>
          <a:xfrm>
            <a:off x="8008938" y="457993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32</a:t>
            </a:r>
          </a:p>
        </p:txBody>
      </p:sp>
      <p:sp useBgFill="1">
        <p:nvSpPr>
          <p:cNvPr id="106" name="Rounded Rectangle 105"/>
          <p:cNvSpPr/>
          <p:nvPr/>
        </p:nvSpPr>
        <p:spPr>
          <a:xfrm>
            <a:off x="8008938" y="54864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31</a:t>
            </a:r>
          </a:p>
        </p:txBody>
      </p:sp>
      <p:pic>
        <p:nvPicPr>
          <p:cNvPr id="6188" name="Picture 164" descr="j02871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3048000"/>
            <a:ext cx="76517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9" name="Picture 165" descr="j025109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52400" y="43815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0" name="Picture 229" descr="AN00765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1200" y="5170488"/>
            <a:ext cx="7620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1" name="Picture 232" descr="j032092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598324">
            <a:off x="4384504" y="4094351"/>
            <a:ext cx="6905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2" name="Picture 227" descr="j032667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608536">
            <a:off x="1557338" y="4119563"/>
            <a:ext cx="9667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Text Box 2">
            <a:hlinkClick r:id="rId12" action="ppaction://hlinksldjump" highlightClick="1">
              <a:snd r:embed="rId13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7543800" y="6319838"/>
            <a:ext cx="1447800" cy="46196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rgbClr val="0070C0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sz="1200" b="1" dirty="0" smtClean="0">
                <a:solidFill>
                  <a:schemeClr val="bg1"/>
                </a:solidFill>
              </a:rPr>
              <a:t>Izaberi drugo polje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mountain_clipart_6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799" y="3352800"/>
            <a:ext cx="653143" cy="457200"/>
          </a:xfrm>
          <a:prstGeom prst="rect">
            <a:avLst/>
          </a:prstGeom>
        </p:spPr>
      </p:pic>
      <p:pic>
        <p:nvPicPr>
          <p:cNvPr id="7170" name="Picture 6" descr="j02809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1036638"/>
            <a:ext cx="75406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168"/>
          <p:cNvSpPr>
            <a:spLocks noChangeArrowheads="1"/>
          </p:cNvSpPr>
          <p:nvPr/>
        </p:nvSpPr>
        <p:spPr bwMode="auto">
          <a:xfrm rot="5400000">
            <a:off x="4267200" y="1981200"/>
            <a:ext cx="609600" cy="9144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Rectangle 166"/>
          <p:cNvSpPr>
            <a:spLocks noChangeArrowheads="1"/>
          </p:cNvSpPr>
          <p:nvPr/>
        </p:nvSpPr>
        <p:spPr bwMode="auto">
          <a:xfrm>
            <a:off x="-76200" y="0"/>
            <a:ext cx="685800" cy="6858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29"/>
          <p:cNvSpPr>
            <a:spLocks noChangeArrowheads="1"/>
          </p:cNvSpPr>
          <p:nvPr/>
        </p:nvSpPr>
        <p:spPr bwMode="auto">
          <a:xfrm>
            <a:off x="381000" y="6335713"/>
            <a:ext cx="723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b="1" dirty="0" smtClean="0">
                <a:latin typeface="Verdana" pitchFamily="34" charset="0"/>
              </a:rPr>
              <a:t>Izaberi broj na kojem misliš da je sakriveno blago.</a:t>
            </a:r>
            <a:endParaRPr lang="en-US" dirty="0"/>
          </a:p>
        </p:txBody>
      </p:sp>
      <p:pic>
        <p:nvPicPr>
          <p:cNvPr id="7174" name="Picture 68" descr="gif_mapbritish-virgin-islands2.gif"/>
          <p:cNvPicPr>
            <a:picLocks noChangeAspect="1"/>
          </p:cNvPicPr>
          <p:nvPr/>
        </p:nvPicPr>
        <p:blipFill>
          <a:blip r:embed="rId7" cstate="print"/>
          <a:srcRect t="53333"/>
          <a:stretch>
            <a:fillRect/>
          </a:stretch>
        </p:blipFill>
        <p:spPr bwMode="auto">
          <a:xfrm>
            <a:off x="5943600" y="-141288"/>
            <a:ext cx="28194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71" name="Rounded Rectangle 70"/>
          <p:cNvSpPr/>
          <p:nvPr/>
        </p:nvSpPr>
        <p:spPr>
          <a:xfrm>
            <a:off x="908050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6</a:t>
            </a:r>
          </a:p>
        </p:txBody>
      </p:sp>
      <p:sp useBgFill="1">
        <p:nvSpPr>
          <p:cNvPr id="72" name="Rounded Rectangle 71"/>
          <p:cNvSpPr/>
          <p:nvPr/>
        </p:nvSpPr>
        <p:spPr>
          <a:xfrm>
            <a:off x="908050" y="19050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5</a:t>
            </a:r>
          </a:p>
        </p:txBody>
      </p:sp>
      <p:sp useBgFill="1">
        <p:nvSpPr>
          <p:cNvPr id="73" name="Rounded Rectangle 72"/>
          <p:cNvSpPr/>
          <p:nvPr/>
        </p:nvSpPr>
        <p:spPr>
          <a:xfrm>
            <a:off x="908050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4</a:t>
            </a:r>
          </a:p>
        </p:txBody>
      </p:sp>
      <p:sp useBgFill="1">
        <p:nvSpPr>
          <p:cNvPr id="74" name="Rounded Rectangle 73"/>
          <p:cNvSpPr/>
          <p:nvPr/>
        </p:nvSpPr>
        <p:spPr>
          <a:xfrm>
            <a:off x="908050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</a:t>
            </a:r>
          </a:p>
        </p:txBody>
      </p:sp>
      <p:sp useBgFill="1">
        <p:nvSpPr>
          <p:cNvPr id="75" name="Rounded Rectangle 74"/>
          <p:cNvSpPr/>
          <p:nvPr/>
        </p:nvSpPr>
        <p:spPr>
          <a:xfrm>
            <a:off x="908050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</a:t>
            </a:r>
          </a:p>
        </p:txBody>
      </p:sp>
      <p:sp useBgFill="1">
        <p:nvSpPr>
          <p:cNvPr id="76" name="Rounded Rectangle 75"/>
          <p:cNvSpPr/>
          <p:nvPr/>
        </p:nvSpPr>
        <p:spPr>
          <a:xfrm>
            <a:off x="908050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</a:t>
            </a:r>
          </a:p>
        </p:txBody>
      </p:sp>
      <p:sp useBgFill="1">
        <p:nvSpPr>
          <p:cNvPr id="77" name="Rounded Rectangle 76"/>
          <p:cNvSpPr/>
          <p:nvPr/>
        </p:nvSpPr>
        <p:spPr>
          <a:xfrm>
            <a:off x="2320925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12</a:t>
            </a:r>
          </a:p>
        </p:txBody>
      </p:sp>
      <p:sp useBgFill="1">
        <p:nvSpPr>
          <p:cNvPr id="78" name="Rounded Rectangle 77"/>
          <p:cNvSpPr/>
          <p:nvPr/>
        </p:nvSpPr>
        <p:spPr>
          <a:xfrm>
            <a:off x="2320925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11</a:t>
            </a:r>
          </a:p>
        </p:txBody>
      </p:sp>
      <p:sp useBgFill="1">
        <p:nvSpPr>
          <p:cNvPr id="79" name="Rounded Rectangle 78"/>
          <p:cNvSpPr/>
          <p:nvPr/>
        </p:nvSpPr>
        <p:spPr>
          <a:xfrm>
            <a:off x="2320925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10</a:t>
            </a:r>
          </a:p>
        </p:txBody>
      </p:sp>
      <p:sp useBgFill="1">
        <p:nvSpPr>
          <p:cNvPr id="80" name="Rounded Rectangle 79"/>
          <p:cNvSpPr/>
          <p:nvPr/>
        </p:nvSpPr>
        <p:spPr>
          <a:xfrm>
            <a:off x="2320925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9</a:t>
            </a:r>
          </a:p>
        </p:txBody>
      </p:sp>
      <p:sp useBgFill="1">
        <p:nvSpPr>
          <p:cNvPr id="81" name="Rounded Rectangle 80"/>
          <p:cNvSpPr/>
          <p:nvPr/>
        </p:nvSpPr>
        <p:spPr>
          <a:xfrm>
            <a:off x="2320925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8</a:t>
            </a:r>
          </a:p>
        </p:txBody>
      </p:sp>
      <p:sp useBgFill="1">
        <p:nvSpPr>
          <p:cNvPr id="82" name="Rounded Rectangle 81"/>
          <p:cNvSpPr/>
          <p:nvPr/>
        </p:nvSpPr>
        <p:spPr>
          <a:xfrm>
            <a:off x="2320925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7</a:t>
            </a:r>
          </a:p>
        </p:txBody>
      </p:sp>
      <p:sp useBgFill="1">
        <p:nvSpPr>
          <p:cNvPr id="83" name="Rounded Rectangle 82"/>
          <p:cNvSpPr/>
          <p:nvPr/>
        </p:nvSpPr>
        <p:spPr>
          <a:xfrm>
            <a:off x="3727450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18</a:t>
            </a:r>
          </a:p>
        </p:txBody>
      </p:sp>
      <p:sp useBgFill="1">
        <p:nvSpPr>
          <p:cNvPr id="84" name="Rounded Rectangle 83"/>
          <p:cNvSpPr/>
          <p:nvPr/>
        </p:nvSpPr>
        <p:spPr>
          <a:xfrm>
            <a:off x="3727450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17</a:t>
            </a:r>
          </a:p>
        </p:txBody>
      </p:sp>
      <p:sp useBgFill="1">
        <p:nvSpPr>
          <p:cNvPr id="85" name="Rounded Rectangle 84"/>
          <p:cNvSpPr/>
          <p:nvPr/>
        </p:nvSpPr>
        <p:spPr>
          <a:xfrm>
            <a:off x="3727450" y="278765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16</a:t>
            </a:r>
          </a:p>
        </p:txBody>
      </p:sp>
      <p:sp useBgFill="1">
        <p:nvSpPr>
          <p:cNvPr id="86" name="Rounded Rectangle 85"/>
          <p:cNvSpPr/>
          <p:nvPr/>
        </p:nvSpPr>
        <p:spPr>
          <a:xfrm>
            <a:off x="3727450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15</a:t>
            </a:r>
          </a:p>
        </p:txBody>
      </p:sp>
      <p:sp useBgFill="1">
        <p:nvSpPr>
          <p:cNvPr id="87" name="Rounded Rectangle 86"/>
          <p:cNvSpPr/>
          <p:nvPr/>
        </p:nvSpPr>
        <p:spPr>
          <a:xfrm>
            <a:off x="3727450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14</a:t>
            </a:r>
          </a:p>
        </p:txBody>
      </p:sp>
      <p:sp useBgFill="1">
        <p:nvSpPr>
          <p:cNvPr id="88" name="Rounded Rectangle 87"/>
          <p:cNvSpPr/>
          <p:nvPr/>
        </p:nvSpPr>
        <p:spPr>
          <a:xfrm>
            <a:off x="3727450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13</a:t>
            </a:r>
          </a:p>
        </p:txBody>
      </p:sp>
      <p:sp useBgFill="1">
        <p:nvSpPr>
          <p:cNvPr id="89" name="Rounded Rectangle 88"/>
          <p:cNvSpPr/>
          <p:nvPr/>
        </p:nvSpPr>
        <p:spPr>
          <a:xfrm>
            <a:off x="5153025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24</a:t>
            </a:r>
          </a:p>
        </p:txBody>
      </p:sp>
      <p:sp useBgFill="1">
        <p:nvSpPr>
          <p:cNvPr id="90" name="Rounded Rectangle 89"/>
          <p:cNvSpPr/>
          <p:nvPr/>
        </p:nvSpPr>
        <p:spPr>
          <a:xfrm>
            <a:off x="5153025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23</a:t>
            </a:r>
          </a:p>
        </p:txBody>
      </p:sp>
      <p:sp useBgFill="1">
        <p:nvSpPr>
          <p:cNvPr id="91" name="Rounded Rectangle 90"/>
          <p:cNvSpPr/>
          <p:nvPr/>
        </p:nvSpPr>
        <p:spPr>
          <a:xfrm>
            <a:off x="5153025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22</a:t>
            </a:r>
          </a:p>
        </p:txBody>
      </p:sp>
      <p:sp useBgFill="1">
        <p:nvSpPr>
          <p:cNvPr id="92" name="Rounded Rectangle 91"/>
          <p:cNvSpPr/>
          <p:nvPr/>
        </p:nvSpPr>
        <p:spPr>
          <a:xfrm>
            <a:off x="5153025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21</a:t>
            </a:r>
          </a:p>
        </p:txBody>
      </p:sp>
      <p:sp useBgFill="1">
        <p:nvSpPr>
          <p:cNvPr id="93" name="Rounded Rectangle 92"/>
          <p:cNvSpPr/>
          <p:nvPr/>
        </p:nvSpPr>
        <p:spPr>
          <a:xfrm>
            <a:off x="5153025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20</a:t>
            </a:r>
          </a:p>
        </p:txBody>
      </p:sp>
      <p:sp useBgFill="1">
        <p:nvSpPr>
          <p:cNvPr id="94" name="Rounded Rectangle 93"/>
          <p:cNvSpPr/>
          <p:nvPr/>
        </p:nvSpPr>
        <p:spPr>
          <a:xfrm>
            <a:off x="5153025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19</a:t>
            </a:r>
          </a:p>
        </p:txBody>
      </p:sp>
      <p:sp useBgFill="1">
        <p:nvSpPr>
          <p:cNvPr id="95" name="Rounded Rectangle 94"/>
          <p:cNvSpPr/>
          <p:nvPr/>
        </p:nvSpPr>
        <p:spPr>
          <a:xfrm>
            <a:off x="6596063" y="9906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30</a:t>
            </a:r>
          </a:p>
        </p:txBody>
      </p:sp>
      <p:sp useBgFill="1">
        <p:nvSpPr>
          <p:cNvPr id="96" name="Rounded Rectangle 95"/>
          <p:cNvSpPr/>
          <p:nvPr/>
        </p:nvSpPr>
        <p:spPr>
          <a:xfrm>
            <a:off x="6596063" y="1890713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29</a:t>
            </a:r>
          </a:p>
        </p:txBody>
      </p:sp>
      <p:sp useBgFill="1">
        <p:nvSpPr>
          <p:cNvPr id="97" name="Rounded Rectangle 96"/>
          <p:cNvSpPr/>
          <p:nvPr/>
        </p:nvSpPr>
        <p:spPr>
          <a:xfrm>
            <a:off x="6596063" y="2784475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28</a:t>
            </a:r>
          </a:p>
        </p:txBody>
      </p:sp>
      <p:sp useBgFill="1">
        <p:nvSpPr>
          <p:cNvPr id="98" name="Rounded Rectangle 97"/>
          <p:cNvSpPr/>
          <p:nvPr/>
        </p:nvSpPr>
        <p:spPr>
          <a:xfrm>
            <a:off x="6596063" y="368458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27</a:t>
            </a:r>
          </a:p>
        </p:txBody>
      </p:sp>
      <p:sp useBgFill="1">
        <p:nvSpPr>
          <p:cNvPr id="99" name="Rounded Rectangle 98"/>
          <p:cNvSpPr/>
          <p:nvPr/>
        </p:nvSpPr>
        <p:spPr>
          <a:xfrm>
            <a:off x="6596063" y="457993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26</a:t>
            </a:r>
          </a:p>
        </p:txBody>
      </p:sp>
      <p:sp useBgFill="1">
        <p:nvSpPr>
          <p:cNvPr id="100" name="Rounded Rectangle 99"/>
          <p:cNvSpPr/>
          <p:nvPr/>
        </p:nvSpPr>
        <p:spPr>
          <a:xfrm>
            <a:off x="6596063" y="54864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25</a:t>
            </a:r>
          </a:p>
        </p:txBody>
      </p:sp>
      <p:sp useBgFill="1">
        <p:nvSpPr>
          <p:cNvPr id="101" name="Rounded Rectangle 100"/>
          <p:cNvSpPr/>
          <p:nvPr/>
        </p:nvSpPr>
        <p:spPr>
          <a:xfrm>
            <a:off x="8008938" y="9906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36</a:t>
            </a:r>
          </a:p>
        </p:txBody>
      </p:sp>
      <p:sp useBgFill="1">
        <p:nvSpPr>
          <p:cNvPr id="102" name="Rounded Rectangle 101"/>
          <p:cNvSpPr/>
          <p:nvPr/>
        </p:nvSpPr>
        <p:spPr>
          <a:xfrm>
            <a:off x="8008938" y="1890713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35</a:t>
            </a:r>
          </a:p>
        </p:txBody>
      </p:sp>
      <p:sp useBgFill="1">
        <p:nvSpPr>
          <p:cNvPr id="103" name="Rounded Rectangle 102"/>
          <p:cNvSpPr/>
          <p:nvPr/>
        </p:nvSpPr>
        <p:spPr>
          <a:xfrm>
            <a:off x="8008938" y="2784475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34</a:t>
            </a:r>
          </a:p>
        </p:txBody>
      </p:sp>
      <p:sp useBgFill="1">
        <p:nvSpPr>
          <p:cNvPr id="104" name="Rounded Rectangle 103"/>
          <p:cNvSpPr/>
          <p:nvPr/>
        </p:nvSpPr>
        <p:spPr>
          <a:xfrm>
            <a:off x="8008938" y="368458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33</a:t>
            </a:r>
          </a:p>
        </p:txBody>
      </p:sp>
      <p:sp useBgFill="1">
        <p:nvSpPr>
          <p:cNvPr id="105" name="Rounded Rectangle 104"/>
          <p:cNvSpPr/>
          <p:nvPr/>
        </p:nvSpPr>
        <p:spPr>
          <a:xfrm>
            <a:off x="8008938" y="457993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32</a:t>
            </a:r>
          </a:p>
        </p:txBody>
      </p:sp>
      <p:sp useBgFill="1">
        <p:nvSpPr>
          <p:cNvPr id="106" name="Rounded Rectangle 105"/>
          <p:cNvSpPr/>
          <p:nvPr/>
        </p:nvSpPr>
        <p:spPr>
          <a:xfrm>
            <a:off x="8008938" y="54864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31</a:t>
            </a:r>
          </a:p>
        </p:txBody>
      </p:sp>
      <p:pic>
        <p:nvPicPr>
          <p:cNvPr id="7211" name="Picture 106" descr="gif_mapbritish-virgin-islands2.gif"/>
          <p:cNvPicPr>
            <a:picLocks noChangeAspect="1"/>
          </p:cNvPicPr>
          <p:nvPr/>
        </p:nvPicPr>
        <p:blipFill>
          <a:blip r:embed="rId7" cstate="print"/>
          <a:srcRect t="53333"/>
          <a:stretch>
            <a:fillRect/>
          </a:stretch>
        </p:blipFill>
        <p:spPr bwMode="auto">
          <a:xfrm>
            <a:off x="1524000" y="1524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2" name="Picture 164" descr="j028712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76200"/>
            <a:ext cx="76517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3" name="Picture 165" descr="j025109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52400" y="43815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4" name="Picture 229" descr="AN00765_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1200" y="5170488"/>
            <a:ext cx="7620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5" name="Picture 232" descr="j032092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598324">
            <a:off x="7280275" y="3143250"/>
            <a:ext cx="6905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6" name="Picture 227" descr="j032667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608536">
            <a:off x="1557338" y="4119563"/>
            <a:ext cx="9667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Text Box 2">
            <a:hlinkClick r:id="rId13" action="ppaction://hlinksldjump" highlightClick="1">
              <a:snd r:embed="rId14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7543800" y="6319838"/>
            <a:ext cx="1447800" cy="46196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rgbClr val="0070C0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sz="1200" b="1" dirty="0" smtClean="0">
                <a:solidFill>
                  <a:schemeClr val="bg1"/>
                </a:solidFill>
              </a:rPr>
              <a:t>Izaberi drugo polje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j02809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2830513"/>
            <a:ext cx="75406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168"/>
          <p:cNvSpPr>
            <a:spLocks noChangeArrowheads="1"/>
          </p:cNvSpPr>
          <p:nvPr/>
        </p:nvSpPr>
        <p:spPr bwMode="auto">
          <a:xfrm rot="5400000">
            <a:off x="4267200" y="1981200"/>
            <a:ext cx="609600" cy="9144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166"/>
          <p:cNvSpPr>
            <a:spLocks noChangeArrowheads="1"/>
          </p:cNvSpPr>
          <p:nvPr/>
        </p:nvSpPr>
        <p:spPr bwMode="auto">
          <a:xfrm>
            <a:off x="-76200" y="0"/>
            <a:ext cx="685800" cy="6858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Rectangle 29"/>
          <p:cNvSpPr>
            <a:spLocks noChangeArrowheads="1"/>
          </p:cNvSpPr>
          <p:nvPr/>
        </p:nvSpPr>
        <p:spPr bwMode="auto">
          <a:xfrm>
            <a:off x="381000" y="6335713"/>
            <a:ext cx="723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b="1" dirty="0" smtClean="0">
                <a:latin typeface="Verdana" pitchFamily="34" charset="0"/>
              </a:rPr>
              <a:t>Izaberi broj na kojem misliš da je sakriveno blago.</a:t>
            </a:r>
            <a:endParaRPr lang="en-US" dirty="0"/>
          </a:p>
        </p:txBody>
      </p:sp>
      <p:pic>
        <p:nvPicPr>
          <p:cNvPr id="8198" name="Picture 68" descr="gif_mapbritish-virgin-islands2.gif"/>
          <p:cNvPicPr>
            <a:picLocks noChangeAspect="1"/>
          </p:cNvPicPr>
          <p:nvPr/>
        </p:nvPicPr>
        <p:blipFill>
          <a:blip r:embed="rId6" cstate="print"/>
          <a:srcRect t="53333"/>
          <a:stretch>
            <a:fillRect/>
          </a:stretch>
        </p:blipFill>
        <p:spPr bwMode="auto">
          <a:xfrm>
            <a:off x="5943600" y="-141288"/>
            <a:ext cx="28194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71" name="Rounded Rectangle 70"/>
          <p:cNvSpPr/>
          <p:nvPr/>
        </p:nvSpPr>
        <p:spPr>
          <a:xfrm>
            <a:off x="908050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6</a:t>
            </a:r>
          </a:p>
        </p:txBody>
      </p:sp>
      <p:sp useBgFill="1">
        <p:nvSpPr>
          <p:cNvPr id="72" name="Rounded Rectangle 71"/>
          <p:cNvSpPr/>
          <p:nvPr/>
        </p:nvSpPr>
        <p:spPr>
          <a:xfrm>
            <a:off x="908050" y="19050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5</a:t>
            </a:r>
          </a:p>
        </p:txBody>
      </p:sp>
      <p:sp useBgFill="1">
        <p:nvSpPr>
          <p:cNvPr id="73" name="Rounded Rectangle 72"/>
          <p:cNvSpPr/>
          <p:nvPr/>
        </p:nvSpPr>
        <p:spPr>
          <a:xfrm>
            <a:off x="908050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4</a:t>
            </a:r>
          </a:p>
        </p:txBody>
      </p:sp>
      <p:sp useBgFill="1">
        <p:nvSpPr>
          <p:cNvPr id="74" name="Rounded Rectangle 73"/>
          <p:cNvSpPr/>
          <p:nvPr/>
        </p:nvSpPr>
        <p:spPr>
          <a:xfrm>
            <a:off x="908050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</a:t>
            </a:r>
          </a:p>
        </p:txBody>
      </p:sp>
      <p:sp useBgFill="1">
        <p:nvSpPr>
          <p:cNvPr id="75" name="Rounded Rectangle 74"/>
          <p:cNvSpPr/>
          <p:nvPr/>
        </p:nvSpPr>
        <p:spPr>
          <a:xfrm>
            <a:off x="908050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</a:t>
            </a:r>
          </a:p>
        </p:txBody>
      </p:sp>
      <p:sp useBgFill="1">
        <p:nvSpPr>
          <p:cNvPr id="76" name="Rounded Rectangle 75"/>
          <p:cNvSpPr/>
          <p:nvPr/>
        </p:nvSpPr>
        <p:spPr>
          <a:xfrm>
            <a:off x="908050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</a:t>
            </a:r>
          </a:p>
        </p:txBody>
      </p:sp>
      <p:sp useBgFill="1">
        <p:nvSpPr>
          <p:cNvPr id="77" name="Rounded Rectangle 76"/>
          <p:cNvSpPr/>
          <p:nvPr/>
        </p:nvSpPr>
        <p:spPr>
          <a:xfrm>
            <a:off x="2320925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12</a:t>
            </a:r>
          </a:p>
        </p:txBody>
      </p:sp>
      <p:sp useBgFill="1">
        <p:nvSpPr>
          <p:cNvPr id="78" name="Rounded Rectangle 77"/>
          <p:cNvSpPr/>
          <p:nvPr/>
        </p:nvSpPr>
        <p:spPr>
          <a:xfrm>
            <a:off x="2320925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11</a:t>
            </a:r>
          </a:p>
        </p:txBody>
      </p:sp>
      <p:sp useBgFill="1">
        <p:nvSpPr>
          <p:cNvPr id="79" name="Rounded Rectangle 78"/>
          <p:cNvSpPr/>
          <p:nvPr/>
        </p:nvSpPr>
        <p:spPr>
          <a:xfrm>
            <a:off x="2320925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10</a:t>
            </a:r>
          </a:p>
        </p:txBody>
      </p:sp>
      <p:sp useBgFill="1">
        <p:nvSpPr>
          <p:cNvPr id="80" name="Rounded Rectangle 79"/>
          <p:cNvSpPr/>
          <p:nvPr/>
        </p:nvSpPr>
        <p:spPr>
          <a:xfrm>
            <a:off x="2320925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9</a:t>
            </a:r>
          </a:p>
        </p:txBody>
      </p:sp>
      <p:sp useBgFill="1">
        <p:nvSpPr>
          <p:cNvPr id="81" name="Rounded Rectangle 80"/>
          <p:cNvSpPr/>
          <p:nvPr/>
        </p:nvSpPr>
        <p:spPr>
          <a:xfrm>
            <a:off x="2320925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8</a:t>
            </a:r>
          </a:p>
        </p:txBody>
      </p:sp>
      <p:sp useBgFill="1">
        <p:nvSpPr>
          <p:cNvPr id="82" name="Rounded Rectangle 81"/>
          <p:cNvSpPr/>
          <p:nvPr/>
        </p:nvSpPr>
        <p:spPr>
          <a:xfrm>
            <a:off x="2320925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7</a:t>
            </a:r>
          </a:p>
        </p:txBody>
      </p:sp>
      <p:sp useBgFill="1">
        <p:nvSpPr>
          <p:cNvPr id="83" name="Rounded Rectangle 82"/>
          <p:cNvSpPr/>
          <p:nvPr/>
        </p:nvSpPr>
        <p:spPr>
          <a:xfrm>
            <a:off x="3727450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18</a:t>
            </a:r>
          </a:p>
        </p:txBody>
      </p:sp>
      <p:sp useBgFill="1">
        <p:nvSpPr>
          <p:cNvPr id="84" name="Rounded Rectangle 83"/>
          <p:cNvSpPr/>
          <p:nvPr/>
        </p:nvSpPr>
        <p:spPr>
          <a:xfrm>
            <a:off x="3727450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17</a:t>
            </a:r>
          </a:p>
        </p:txBody>
      </p:sp>
      <p:sp useBgFill="1">
        <p:nvSpPr>
          <p:cNvPr id="85" name="Rounded Rectangle 84"/>
          <p:cNvSpPr/>
          <p:nvPr/>
        </p:nvSpPr>
        <p:spPr>
          <a:xfrm>
            <a:off x="3727450" y="278765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16</a:t>
            </a:r>
          </a:p>
        </p:txBody>
      </p:sp>
      <p:sp useBgFill="1">
        <p:nvSpPr>
          <p:cNvPr id="86" name="Rounded Rectangle 85"/>
          <p:cNvSpPr/>
          <p:nvPr/>
        </p:nvSpPr>
        <p:spPr>
          <a:xfrm>
            <a:off x="3727450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15</a:t>
            </a:r>
          </a:p>
        </p:txBody>
      </p:sp>
      <p:sp useBgFill="1">
        <p:nvSpPr>
          <p:cNvPr id="87" name="Rounded Rectangle 86"/>
          <p:cNvSpPr/>
          <p:nvPr/>
        </p:nvSpPr>
        <p:spPr>
          <a:xfrm>
            <a:off x="3727450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14</a:t>
            </a:r>
          </a:p>
        </p:txBody>
      </p:sp>
      <p:sp useBgFill="1">
        <p:nvSpPr>
          <p:cNvPr id="88" name="Rounded Rectangle 87"/>
          <p:cNvSpPr/>
          <p:nvPr/>
        </p:nvSpPr>
        <p:spPr>
          <a:xfrm>
            <a:off x="3727450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13</a:t>
            </a:r>
          </a:p>
        </p:txBody>
      </p:sp>
      <p:sp useBgFill="1">
        <p:nvSpPr>
          <p:cNvPr id="89" name="Rounded Rectangle 88"/>
          <p:cNvSpPr/>
          <p:nvPr/>
        </p:nvSpPr>
        <p:spPr>
          <a:xfrm>
            <a:off x="5153025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24</a:t>
            </a:r>
          </a:p>
        </p:txBody>
      </p:sp>
      <p:sp useBgFill="1">
        <p:nvSpPr>
          <p:cNvPr id="90" name="Rounded Rectangle 89"/>
          <p:cNvSpPr/>
          <p:nvPr/>
        </p:nvSpPr>
        <p:spPr>
          <a:xfrm>
            <a:off x="5153025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23</a:t>
            </a:r>
          </a:p>
        </p:txBody>
      </p:sp>
      <p:sp useBgFill="1">
        <p:nvSpPr>
          <p:cNvPr id="91" name="Rounded Rectangle 90"/>
          <p:cNvSpPr/>
          <p:nvPr/>
        </p:nvSpPr>
        <p:spPr>
          <a:xfrm>
            <a:off x="5153025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22</a:t>
            </a:r>
          </a:p>
        </p:txBody>
      </p:sp>
      <p:sp useBgFill="1">
        <p:nvSpPr>
          <p:cNvPr id="92" name="Rounded Rectangle 91"/>
          <p:cNvSpPr/>
          <p:nvPr/>
        </p:nvSpPr>
        <p:spPr>
          <a:xfrm>
            <a:off x="5153025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21</a:t>
            </a:r>
          </a:p>
        </p:txBody>
      </p:sp>
      <p:sp useBgFill="1">
        <p:nvSpPr>
          <p:cNvPr id="93" name="Rounded Rectangle 92"/>
          <p:cNvSpPr/>
          <p:nvPr/>
        </p:nvSpPr>
        <p:spPr>
          <a:xfrm>
            <a:off x="5153025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20</a:t>
            </a:r>
          </a:p>
        </p:txBody>
      </p:sp>
      <p:sp useBgFill="1">
        <p:nvSpPr>
          <p:cNvPr id="94" name="Rounded Rectangle 93"/>
          <p:cNvSpPr/>
          <p:nvPr/>
        </p:nvSpPr>
        <p:spPr>
          <a:xfrm>
            <a:off x="5153025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19</a:t>
            </a:r>
          </a:p>
        </p:txBody>
      </p:sp>
      <p:sp useBgFill="1">
        <p:nvSpPr>
          <p:cNvPr id="95" name="Rounded Rectangle 94"/>
          <p:cNvSpPr/>
          <p:nvPr/>
        </p:nvSpPr>
        <p:spPr>
          <a:xfrm>
            <a:off x="6596063" y="9906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30</a:t>
            </a:r>
          </a:p>
        </p:txBody>
      </p:sp>
      <p:sp useBgFill="1">
        <p:nvSpPr>
          <p:cNvPr id="96" name="Rounded Rectangle 95"/>
          <p:cNvSpPr/>
          <p:nvPr/>
        </p:nvSpPr>
        <p:spPr>
          <a:xfrm>
            <a:off x="6596063" y="1890713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29</a:t>
            </a:r>
          </a:p>
        </p:txBody>
      </p:sp>
      <p:sp useBgFill="1">
        <p:nvSpPr>
          <p:cNvPr id="97" name="Rounded Rectangle 96"/>
          <p:cNvSpPr/>
          <p:nvPr/>
        </p:nvSpPr>
        <p:spPr>
          <a:xfrm>
            <a:off x="6596063" y="2784475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28</a:t>
            </a:r>
          </a:p>
        </p:txBody>
      </p:sp>
      <p:sp useBgFill="1">
        <p:nvSpPr>
          <p:cNvPr id="98" name="Rounded Rectangle 97"/>
          <p:cNvSpPr/>
          <p:nvPr/>
        </p:nvSpPr>
        <p:spPr>
          <a:xfrm>
            <a:off x="6596063" y="368458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27</a:t>
            </a:r>
          </a:p>
        </p:txBody>
      </p:sp>
      <p:sp useBgFill="1">
        <p:nvSpPr>
          <p:cNvPr id="99" name="Rounded Rectangle 98"/>
          <p:cNvSpPr/>
          <p:nvPr/>
        </p:nvSpPr>
        <p:spPr>
          <a:xfrm>
            <a:off x="6596063" y="457993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26</a:t>
            </a:r>
          </a:p>
        </p:txBody>
      </p:sp>
      <p:sp useBgFill="1">
        <p:nvSpPr>
          <p:cNvPr id="100" name="Rounded Rectangle 99"/>
          <p:cNvSpPr/>
          <p:nvPr/>
        </p:nvSpPr>
        <p:spPr>
          <a:xfrm>
            <a:off x="6596063" y="54864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25</a:t>
            </a:r>
          </a:p>
        </p:txBody>
      </p:sp>
      <p:sp useBgFill="1">
        <p:nvSpPr>
          <p:cNvPr id="101" name="Rounded Rectangle 100"/>
          <p:cNvSpPr/>
          <p:nvPr/>
        </p:nvSpPr>
        <p:spPr>
          <a:xfrm>
            <a:off x="8008938" y="9906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36</a:t>
            </a:r>
          </a:p>
        </p:txBody>
      </p:sp>
      <p:sp useBgFill="1">
        <p:nvSpPr>
          <p:cNvPr id="102" name="Rounded Rectangle 101"/>
          <p:cNvSpPr/>
          <p:nvPr/>
        </p:nvSpPr>
        <p:spPr>
          <a:xfrm>
            <a:off x="8008938" y="1890713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35</a:t>
            </a:r>
          </a:p>
        </p:txBody>
      </p:sp>
      <p:sp useBgFill="1">
        <p:nvSpPr>
          <p:cNvPr id="103" name="Rounded Rectangle 102"/>
          <p:cNvSpPr/>
          <p:nvPr/>
        </p:nvSpPr>
        <p:spPr>
          <a:xfrm>
            <a:off x="8008938" y="2784475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34</a:t>
            </a:r>
          </a:p>
        </p:txBody>
      </p:sp>
      <p:sp useBgFill="1">
        <p:nvSpPr>
          <p:cNvPr id="104" name="Rounded Rectangle 103"/>
          <p:cNvSpPr/>
          <p:nvPr/>
        </p:nvSpPr>
        <p:spPr>
          <a:xfrm>
            <a:off x="8008938" y="368458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33</a:t>
            </a:r>
          </a:p>
        </p:txBody>
      </p:sp>
      <p:sp useBgFill="1">
        <p:nvSpPr>
          <p:cNvPr id="105" name="Rounded Rectangle 104"/>
          <p:cNvSpPr/>
          <p:nvPr/>
        </p:nvSpPr>
        <p:spPr>
          <a:xfrm>
            <a:off x="8008938" y="457993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32</a:t>
            </a:r>
          </a:p>
        </p:txBody>
      </p:sp>
      <p:sp useBgFill="1">
        <p:nvSpPr>
          <p:cNvPr id="106" name="Rounded Rectangle 105"/>
          <p:cNvSpPr/>
          <p:nvPr/>
        </p:nvSpPr>
        <p:spPr>
          <a:xfrm>
            <a:off x="8008938" y="54864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31</a:t>
            </a:r>
          </a:p>
        </p:txBody>
      </p:sp>
      <p:pic>
        <p:nvPicPr>
          <p:cNvPr id="8235" name="Picture 106" descr="gif_mapbritish-virgin-islands2.gif"/>
          <p:cNvPicPr>
            <a:picLocks noChangeAspect="1"/>
          </p:cNvPicPr>
          <p:nvPr/>
        </p:nvPicPr>
        <p:blipFill>
          <a:blip r:embed="rId6" cstate="print"/>
          <a:srcRect t="53333"/>
          <a:stretch>
            <a:fillRect/>
          </a:stretch>
        </p:blipFill>
        <p:spPr bwMode="auto">
          <a:xfrm>
            <a:off x="1524000" y="1524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6" name="Picture 164" descr="j02871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76200"/>
            <a:ext cx="76517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7" name="Picture 165" descr="j025109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52400" y="43815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8" name="Picture 229" descr="AN00765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1200" y="5170488"/>
            <a:ext cx="7620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9" name="Picture 232" descr="j032092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598324">
            <a:off x="7280275" y="3143250"/>
            <a:ext cx="6905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0" name="Picture 227" descr="j032667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608536">
            <a:off x="1557338" y="4119563"/>
            <a:ext cx="9667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Text Box 2">
            <a:hlinkClick r:id="rId12" action="ppaction://hlinksldjump" highlightClick="1">
              <a:snd r:embed="rId13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7543800" y="6319838"/>
            <a:ext cx="1447800" cy="46196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rgbClr val="0070C0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sz="1200" b="1" dirty="0" smtClean="0">
                <a:solidFill>
                  <a:schemeClr val="bg1"/>
                </a:solidFill>
              </a:rPr>
              <a:t>Izaberi drugo polje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7913072-illustration-of-stylized-cartoon-island-with-tropical-palms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9600" y="533400"/>
            <a:ext cx="723900" cy="723900"/>
          </a:xfrm>
          <a:prstGeom prst="rect">
            <a:avLst/>
          </a:prstGeom>
        </p:spPr>
      </p:pic>
      <p:pic>
        <p:nvPicPr>
          <p:cNvPr id="9218" name="Picture 6" descr="j02809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7788" y="4659313"/>
            <a:ext cx="75406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168"/>
          <p:cNvSpPr>
            <a:spLocks noChangeArrowheads="1"/>
          </p:cNvSpPr>
          <p:nvPr/>
        </p:nvSpPr>
        <p:spPr bwMode="auto">
          <a:xfrm rot="5400000">
            <a:off x="4267200" y="1981200"/>
            <a:ext cx="609600" cy="9144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Rectangle 166"/>
          <p:cNvSpPr>
            <a:spLocks noChangeArrowheads="1"/>
          </p:cNvSpPr>
          <p:nvPr/>
        </p:nvSpPr>
        <p:spPr bwMode="auto">
          <a:xfrm>
            <a:off x="-76200" y="0"/>
            <a:ext cx="685800" cy="6858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29"/>
          <p:cNvSpPr>
            <a:spLocks noChangeArrowheads="1"/>
          </p:cNvSpPr>
          <p:nvPr/>
        </p:nvSpPr>
        <p:spPr bwMode="auto">
          <a:xfrm>
            <a:off x="381000" y="6335713"/>
            <a:ext cx="723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b="1" dirty="0" smtClean="0">
                <a:latin typeface="Verdana" pitchFamily="34" charset="0"/>
              </a:rPr>
              <a:t>Izaberi broj na kojem misliš da je sakriveno blago.</a:t>
            </a:r>
            <a:endParaRPr lang="en-US" dirty="0"/>
          </a:p>
        </p:txBody>
      </p:sp>
      <p:pic>
        <p:nvPicPr>
          <p:cNvPr id="9222" name="Picture 68" descr="gif_mapbritish-virgin-islands2.gif"/>
          <p:cNvPicPr>
            <a:picLocks noChangeAspect="1"/>
          </p:cNvPicPr>
          <p:nvPr/>
        </p:nvPicPr>
        <p:blipFill>
          <a:blip r:embed="rId7" cstate="print"/>
          <a:srcRect t="53333"/>
          <a:stretch>
            <a:fillRect/>
          </a:stretch>
        </p:blipFill>
        <p:spPr bwMode="auto">
          <a:xfrm>
            <a:off x="5943600" y="-141288"/>
            <a:ext cx="28194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71" name="Rounded Rectangle 70"/>
          <p:cNvSpPr/>
          <p:nvPr/>
        </p:nvSpPr>
        <p:spPr>
          <a:xfrm>
            <a:off x="908050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6</a:t>
            </a:r>
          </a:p>
        </p:txBody>
      </p:sp>
      <p:sp useBgFill="1">
        <p:nvSpPr>
          <p:cNvPr id="72" name="Rounded Rectangle 71"/>
          <p:cNvSpPr/>
          <p:nvPr/>
        </p:nvSpPr>
        <p:spPr>
          <a:xfrm>
            <a:off x="908050" y="19050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5</a:t>
            </a:r>
          </a:p>
        </p:txBody>
      </p:sp>
      <p:sp useBgFill="1">
        <p:nvSpPr>
          <p:cNvPr id="73" name="Rounded Rectangle 72"/>
          <p:cNvSpPr/>
          <p:nvPr/>
        </p:nvSpPr>
        <p:spPr>
          <a:xfrm>
            <a:off x="908050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4</a:t>
            </a:r>
          </a:p>
        </p:txBody>
      </p:sp>
      <p:sp useBgFill="1">
        <p:nvSpPr>
          <p:cNvPr id="74" name="Rounded Rectangle 73"/>
          <p:cNvSpPr/>
          <p:nvPr/>
        </p:nvSpPr>
        <p:spPr>
          <a:xfrm>
            <a:off x="908050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</a:t>
            </a:r>
          </a:p>
        </p:txBody>
      </p:sp>
      <p:sp useBgFill="1">
        <p:nvSpPr>
          <p:cNvPr id="75" name="Rounded Rectangle 74"/>
          <p:cNvSpPr/>
          <p:nvPr/>
        </p:nvSpPr>
        <p:spPr>
          <a:xfrm>
            <a:off x="908050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</a:t>
            </a:r>
          </a:p>
        </p:txBody>
      </p:sp>
      <p:sp useBgFill="1">
        <p:nvSpPr>
          <p:cNvPr id="76" name="Rounded Rectangle 75"/>
          <p:cNvSpPr/>
          <p:nvPr/>
        </p:nvSpPr>
        <p:spPr>
          <a:xfrm>
            <a:off x="908050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</a:t>
            </a:r>
          </a:p>
        </p:txBody>
      </p:sp>
      <p:sp useBgFill="1">
        <p:nvSpPr>
          <p:cNvPr id="77" name="Rounded Rectangle 76"/>
          <p:cNvSpPr/>
          <p:nvPr/>
        </p:nvSpPr>
        <p:spPr>
          <a:xfrm>
            <a:off x="2320925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12</a:t>
            </a:r>
          </a:p>
        </p:txBody>
      </p:sp>
      <p:sp useBgFill="1">
        <p:nvSpPr>
          <p:cNvPr id="78" name="Rounded Rectangle 77"/>
          <p:cNvSpPr/>
          <p:nvPr/>
        </p:nvSpPr>
        <p:spPr>
          <a:xfrm>
            <a:off x="2320925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11</a:t>
            </a:r>
          </a:p>
        </p:txBody>
      </p:sp>
      <p:sp useBgFill="1">
        <p:nvSpPr>
          <p:cNvPr id="79" name="Rounded Rectangle 78"/>
          <p:cNvSpPr/>
          <p:nvPr/>
        </p:nvSpPr>
        <p:spPr>
          <a:xfrm>
            <a:off x="2320925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10</a:t>
            </a:r>
          </a:p>
        </p:txBody>
      </p:sp>
      <p:sp useBgFill="1">
        <p:nvSpPr>
          <p:cNvPr id="80" name="Rounded Rectangle 79"/>
          <p:cNvSpPr/>
          <p:nvPr/>
        </p:nvSpPr>
        <p:spPr>
          <a:xfrm>
            <a:off x="2320925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9</a:t>
            </a:r>
          </a:p>
        </p:txBody>
      </p:sp>
      <p:sp useBgFill="1">
        <p:nvSpPr>
          <p:cNvPr id="81" name="Rounded Rectangle 80"/>
          <p:cNvSpPr/>
          <p:nvPr/>
        </p:nvSpPr>
        <p:spPr>
          <a:xfrm>
            <a:off x="2320925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8</a:t>
            </a:r>
          </a:p>
        </p:txBody>
      </p:sp>
      <p:sp useBgFill="1">
        <p:nvSpPr>
          <p:cNvPr id="82" name="Rounded Rectangle 81"/>
          <p:cNvSpPr/>
          <p:nvPr/>
        </p:nvSpPr>
        <p:spPr>
          <a:xfrm>
            <a:off x="2320925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7</a:t>
            </a:r>
          </a:p>
        </p:txBody>
      </p:sp>
      <p:sp useBgFill="1">
        <p:nvSpPr>
          <p:cNvPr id="83" name="Rounded Rectangle 82"/>
          <p:cNvSpPr/>
          <p:nvPr/>
        </p:nvSpPr>
        <p:spPr>
          <a:xfrm>
            <a:off x="3727450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18</a:t>
            </a:r>
          </a:p>
        </p:txBody>
      </p:sp>
      <p:sp useBgFill="1">
        <p:nvSpPr>
          <p:cNvPr id="84" name="Rounded Rectangle 83"/>
          <p:cNvSpPr/>
          <p:nvPr/>
        </p:nvSpPr>
        <p:spPr>
          <a:xfrm>
            <a:off x="3727450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17</a:t>
            </a:r>
          </a:p>
        </p:txBody>
      </p:sp>
      <p:sp useBgFill="1">
        <p:nvSpPr>
          <p:cNvPr id="85" name="Rounded Rectangle 84"/>
          <p:cNvSpPr/>
          <p:nvPr/>
        </p:nvSpPr>
        <p:spPr>
          <a:xfrm>
            <a:off x="3727450" y="278765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16</a:t>
            </a:r>
          </a:p>
        </p:txBody>
      </p:sp>
      <p:sp useBgFill="1">
        <p:nvSpPr>
          <p:cNvPr id="86" name="Rounded Rectangle 85"/>
          <p:cNvSpPr/>
          <p:nvPr/>
        </p:nvSpPr>
        <p:spPr>
          <a:xfrm>
            <a:off x="3727450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15</a:t>
            </a:r>
          </a:p>
        </p:txBody>
      </p:sp>
      <p:sp useBgFill="1">
        <p:nvSpPr>
          <p:cNvPr id="87" name="Rounded Rectangle 86"/>
          <p:cNvSpPr/>
          <p:nvPr/>
        </p:nvSpPr>
        <p:spPr>
          <a:xfrm>
            <a:off x="3727450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14</a:t>
            </a:r>
          </a:p>
        </p:txBody>
      </p:sp>
      <p:sp useBgFill="1">
        <p:nvSpPr>
          <p:cNvPr id="88" name="Rounded Rectangle 87"/>
          <p:cNvSpPr/>
          <p:nvPr/>
        </p:nvSpPr>
        <p:spPr>
          <a:xfrm>
            <a:off x="3727450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13</a:t>
            </a:r>
          </a:p>
        </p:txBody>
      </p:sp>
      <p:sp useBgFill="1">
        <p:nvSpPr>
          <p:cNvPr id="89" name="Rounded Rectangle 88"/>
          <p:cNvSpPr/>
          <p:nvPr/>
        </p:nvSpPr>
        <p:spPr>
          <a:xfrm>
            <a:off x="5153025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24</a:t>
            </a:r>
          </a:p>
        </p:txBody>
      </p:sp>
      <p:sp useBgFill="1">
        <p:nvSpPr>
          <p:cNvPr id="90" name="Rounded Rectangle 89"/>
          <p:cNvSpPr/>
          <p:nvPr/>
        </p:nvSpPr>
        <p:spPr>
          <a:xfrm>
            <a:off x="5153025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23</a:t>
            </a:r>
          </a:p>
        </p:txBody>
      </p:sp>
      <p:sp useBgFill="1">
        <p:nvSpPr>
          <p:cNvPr id="91" name="Rounded Rectangle 90"/>
          <p:cNvSpPr/>
          <p:nvPr/>
        </p:nvSpPr>
        <p:spPr>
          <a:xfrm>
            <a:off x="5153025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22</a:t>
            </a:r>
          </a:p>
        </p:txBody>
      </p:sp>
      <p:sp useBgFill="1">
        <p:nvSpPr>
          <p:cNvPr id="92" name="Rounded Rectangle 91"/>
          <p:cNvSpPr/>
          <p:nvPr/>
        </p:nvSpPr>
        <p:spPr>
          <a:xfrm>
            <a:off x="5153025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21</a:t>
            </a:r>
          </a:p>
        </p:txBody>
      </p:sp>
      <p:sp useBgFill="1">
        <p:nvSpPr>
          <p:cNvPr id="93" name="Rounded Rectangle 92"/>
          <p:cNvSpPr/>
          <p:nvPr/>
        </p:nvSpPr>
        <p:spPr>
          <a:xfrm>
            <a:off x="5153025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20</a:t>
            </a:r>
          </a:p>
        </p:txBody>
      </p:sp>
      <p:sp useBgFill="1">
        <p:nvSpPr>
          <p:cNvPr id="94" name="Rounded Rectangle 93"/>
          <p:cNvSpPr/>
          <p:nvPr/>
        </p:nvSpPr>
        <p:spPr>
          <a:xfrm>
            <a:off x="5153025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19</a:t>
            </a:r>
          </a:p>
        </p:txBody>
      </p:sp>
      <p:sp useBgFill="1">
        <p:nvSpPr>
          <p:cNvPr id="95" name="Rounded Rectangle 94"/>
          <p:cNvSpPr/>
          <p:nvPr/>
        </p:nvSpPr>
        <p:spPr>
          <a:xfrm>
            <a:off x="6596063" y="9906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30</a:t>
            </a:r>
          </a:p>
        </p:txBody>
      </p:sp>
      <p:sp useBgFill="1">
        <p:nvSpPr>
          <p:cNvPr id="96" name="Rounded Rectangle 95"/>
          <p:cNvSpPr/>
          <p:nvPr/>
        </p:nvSpPr>
        <p:spPr>
          <a:xfrm>
            <a:off x="6596063" y="1890713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29</a:t>
            </a:r>
          </a:p>
        </p:txBody>
      </p:sp>
      <p:sp useBgFill="1">
        <p:nvSpPr>
          <p:cNvPr id="97" name="Rounded Rectangle 96"/>
          <p:cNvSpPr/>
          <p:nvPr/>
        </p:nvSpPr>
        <p:spPr>
          <a:xfrm>
            <a:off x="6596063" y="2784475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28</a:t>
            </a:r>
          </a:p>
        </p:txBody>
      </p:sp>
      <p:sp useBgFill="1">
        <p:nvSpPr>
          <p:cNvPr id="98" name="Rounded Rectangle 97"/>
          <p:cNvSpPr/>
          <p:nvPr/>
        </p:nvSpPr>
        <p:spPr>
          <a:xfrm>
            <a:off x="6596063" y="368458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27</a:t>
            </a:r>
          </a:p>
        </p:txBody>
      </p:sp>
      <p:sp useBgFill="1">
        <p:nvSpPr>
          <p:cNvPr id="99" name="Rounded Rectangle 98"/>
          <p:cNvSpPr/>
          <p:nvPr/>
        </p:nvSpPr>
        <p:spPr>
          <a:xfrm>
            <a:off x="6596063" y="457993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26</a:t>
            </a:r>
          </a:p>
        </p:txBody>
      </p:sp>
      <p:sp useBgFill="1">
        <p:nvSpPr>
          <p:cNvPr id="100" name="Rounded Rectangle 99"/>
          <p:cNvSpPr/>
          <p:nvPr/>
        </p:nvSpPr>
        <p:spPr>
          <a:xfrm>
            <a:off x="6596063" y="54864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25</a:t>
            </a:r>
          </a:p>
        </p:txBody>
      </p:sp>
      <p:sp useBgFill="1">
        <p:nvSpPr>
          <p:cNvPr id="101" name="Rounded Rectangle 100"/>
          <p:cNvSpPr/>
          <p:nvPr/>
        </p:nvSpPr>
        <p:spPr>
          <a:xfrm>
            <a:off x="8008938" y="9906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36</a:t>
            </a:r>
          </a:p>
        </p:txBody>
      </p:sp>
      <p:sp useBgFill="1">
        <p:nvSpPr>
          <p:cNvPr id="102" name="Rounded Rectangle 101"/>
          <p:cNvSpPr/>
          <p:nvPr/>
        </p:nvSpPr>
        <p:spPr>
          <a:xfrm>
            <a:off x="8008938" y="1890713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35</a:t>
            </a:r>
          </a:p>
        </p:txBody>
      </p:sp>
      <p:sp useBgFill="1">
        <p:nvSpPr>
          <p:cNvPr id="103" name="Rounded Rectangle 102"/>
          <p:cNvSpPr/>
          <p:nvPr/>
        </p:nvSpPr>
        <p:spPr>
          <a:xfrm>
            <a:off x="8008938" y="2784475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34</a:t>
            </a:r>
          </a:p>
        </p:txBody>
      </p:sp>
      <p:sp useBgFill="1">
        <p:nvSpPr>
          <p:cNvPr id="104" name="Rounded Rectangle 103"/>
          <p:cNvSpPr/>
          <p:nvPr/>
        </p:nvSpPr>
        <p:spPr>
          <a:xfrm>
            <a:off x="8008938" y="368458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33</a:t>
            </a:r>
          </a:p>
        </p:txBody>
      </p:sp>
      <p:sp useBgFill="1">
        <p:nvSpPr>
          <p:cNvPr id="105" name="Rounded Rectangle 104"/>
          <p:cNvSpPr/>
          <p:nvPr/>
        </p:nvSpPr>
        <p:spPr>
          <a:xfrm>
            <a:off x="8008938" y="457993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32</a:t>
            </a:r>
          </a:p>
        </p:txBody>
      </p:sp>
      <p:sp useBgFill="1">
        <p:nvSpPr>
          <p:cNvPr id="106" name="Rounded Rectangle 105"/>
          <p:cNvSpPr/>
          <p:nvPr/>
        </p:nvSpPr>
        <p:spPr>
          <a:xfrm>
            <a:off x="8008938" y="54864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31</a:t>
            </a:r>
          </a:p>
        </p:txBody>
      </p:sp>
      <p:pic>
        <p:nvPicPr>
          <p:cNvPr id="9259" name="Picture 106" descr="gif_mapbritish-virgin-islands2.gif"/>
          <p:cNvPicPr>
            <a:picLocks noChangeAspect="1"/>
          </p:cNvPicPr>
          <p:nvPr/>
        </p:nvPicPr>
        <p:blipFill>
          <a:blip r:embed="rId7" cstate="print"/>
          <a:srcRect t="53333"/>
          <a:stretch>
            <a:fillRect/>
          </a:stretch>
        </p:blipFill>
        <p:spPr bwMode="auto">
          <a:xfrm>
            <a:off x="1524000" y="1524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0" name="Picture 164" descr="j028712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76200"/>
            <a:ext cx="76517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1" name="Picture 165" descr="j025109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52400" y="43815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2" name="Picture 229" descr="AN00765_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1200" y="5170488"/>
            <a:ext cx="7620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3" name="Picture 232" descr="j032092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598324">
            <a:off x="7280275" y="3143250"/>
            <a:ext cx="6905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4" name="Picture 227" descr="j032667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608536">
            <a:off x="1557338" y="4119563"/>
            <a:ext cx="9667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Text Box 2">
            <a:hlinkClick r:id="rId13" action="ppaction://hlinksldjump" highlightClick="1">
              <a:snd r:embed="rId14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7543800" y="6319838"/>
            <a:ext cx="1447800" cy="46196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rgbClr val="0070C0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bg1"/>
                </a:solidFill>
              </a:rPr>
              <a:t>Pick Another Board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big_world_map1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" y="0"/>
            <a:ext cx="8735205" cy="5810250"/>
          </a:xfrm>
          <a:prstGeom prst="rect">
            <a:avLst/>
          </a:prstGeom>
        </p:spPr>
      </p:pic>
      <p:pic>
        <p:nvPicPr>
          <p:cNvPr id="10242" name="Picture 6" descr="j02809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31163" y="4633913"/>
            <a:ext cx="754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168"/>
          <p:cNvSpPr>
            <a:spLocks noChangeArrowheads="1"/>
          </p:cNvSpPr>
          <p:nvPr/>
        </p:nvSpPr>
        <p:spPr bwMode="auto">
          <a:xfrm rot="5400000">
            <a:off x="4267200" y="1981200"/>
            <a:ext cx="609600" cy="9144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166"/>
          <p:cNvSpPr>
            <a:spLocks noChangeArrowheads="1"/>
          </p:cNvSpPr>
          <p:nvPr/>
        </p:nvSpPr>
        <p:spPr bwMode="auto">
          <a:xfrm>
            <a:off x="-76200" y="0"/>
            <a:ext cx="685800" cy="6858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29"/>
          <p:cNvSpPr>
            <a:spLocks noChangeArrowheads="1"/>
          </p:cNvSpPr>
          <p:nvPr/>
        </p:nvSpPr>
        <p:spPr bwMode="auto">
          <a:xfrm>
            <a:off x="381000" y="6335713"/>
            <a:ext cx="723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b="1" dirty="0" smtClean="0">
                <a:latin typeface="Verdana" pitchFamily="34" charset="0"/>
              </a:rPr>
              <a:t>Izaberi broj na kojem misliš da je sakriveno blago.</a:t>
            </a:r>
            <a:endParaRPr lang="en-US" dirty="0"/>
          </a:p>
        </p:txBody>
      </p:sp>
      <p:sp useBgFill="1">
        <p:nvSpPr>
          <p:cNvPr id="71" name="Rounded Rectangle 70"/>
          <p:cNvSpPr/>
          <p:nvPr/>
        </p:nvSpPr>
        <p:spPr>
          <a:xfrm>
            <a:off x="908050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6</a:t>
            </a:r>
          </a:p>
        </p:txBody>
      </p:sp>
      <p:sp useBgFill="1">
        <p:nvSpPr>
          <p:cNvPr id="72" name="Rounded Rectangle 71"/>
          <p:cNvSpPr/>
          <p:nvPr/>
        </p:nvSpPr>
        <p:spPr>
          <a:xfrm>
            <a:off x="908050" y="19050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5</a:t>
            </a:r>
          </a:p>
        </p:txBody>
      </p:sp>
      <p:sp useBgFill="1">
        <p:nvSpPr>
          <p:cNvPr id="73" name="Rounded Rectangle 72"/>
          <p:cNvSpPr/>
          <p:nvPr/>
        </p:nvSpPr>
        <p:spPr>
          <a:xfrm>
            <a:off x="908050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4</a:t>
            </a:r>
          </a:p>
        </p:txBody>
      </p:sp>
      <p:sp useBgFill="1">
        <p:nvSpPr>
          <p:cNvPr id="74" name="Rounded Rectangle 73"/>
          <p:cNvSpPr/>
          <p:nvPr/>
        </p:nvSpPr>
        <p:spPr>
          <a:xfrm>
            <a:off x="908050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</a:t>
            </a:r>
          </a:p>
        </p:txBody>
      </p:sp>
      <p:sp useBgFill="1">
        <p:nvSpPr>
          <p:cNvPr id="75" name="Rounded Rectangle 74"/>
          <p:cNvSpPr/>
          <p:nvPr/>
        </p:nvSpPr>
        <p:spPr>
          <a:xfrm>
            <a:off x="908050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</a:t>
            </a:r>
          </a:p>
        </p:txBody>
      </p:sp>
      <p:sp useBgFill="1">
        <p:nvSpPr>
          <p:cNvPr id="76" name="Rounded Rectangle 75"/>
          <p:cNvSpPr/>
          <p:nvPr/>
        </p:nvSpPr>
        <p:spPr>
          <a:xfrm>
            <a:off x="908050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</a:t>
            </a:r>
          </a:p>
        </p:txBody>
      </p:sp>
      <p:sp useBgFill="1">
        <p:nvSpPr>
          <p:cNvPr id="77" name="Rounded Rectangle 76"/>
          <p:cNvSpPr/>
          <p:nvPr/>
        </p:nvSpPr>
        <p:spPr>
          <a:xfrm>
            <a:off x="2320925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12</a:t>
            </a:r>
          </a:p>
        </p:txBody>
      </p:sp>
      <p:sp useBgFill="1">
        <p:nvSpPr>
          <p:cNvPr id="78" name="Rounded Rectangle 77"/>
          <p:cNvSpPr/>
          <p:nvPr/>
        </p:nvSpPr>
        <p:spPr>
          <a:xfrm>
            <a:off x="2320925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11</a:t>
            </a:r>
          </a:p>
        </p:txBody>
      </p:sp>
      <p:sp useBgFill="1">
        <p:nvSpPr>
          <p:cNvPr id="79" name="Rounded Rectangle 78"/>
          <p:cNvSpPr/>
          <p:nvPr/>
        </p:nvSpPr>
        <p:spPr>
          <a:xfrm>
            <a:off x="2320925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10</a:t>
            </a:r>
          </a:p>
        </p:txBody>
      </p:sp>
      <p:sp useBgFill="1">
        <p:nvSpPr>
          <p:cNvPr id="80" name="Rounded Rectangle 79"/>
          <p:cNvSpPr/>
          <p:nvPr/>
        </p:nvSpPr>
        <p:spPr>
          <a:xfrm>
            <a:off x="2320925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9</a:t>
            </a:r>
          </a:p>
        </p:txBody>
      </p:sp>
      <p:sp useBgFill="1">
        <p:nvSpPr>
          <p:cNvPr id="81" name="Rounded Rectangle 80"/>
          <p:cNvSpPr/>
          <p:nvPr/>
        </p:nvSpPr>
        <p:spPr>
          <a:xfrm>
            <a:off x="2320925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8</a:t>
            </a:r>
          </a:p>
        </p:txBody>
      </p:sp>
      <p:sp useBgFill="1">
        <p:nvSpPr>
          <p:cNvPr id="82" name="Rounded Rectangle 81"/>
          <p:cNvSpPr/>
          <p:nvPr/>
        </p:nvSpPr>
        <p:spPr>
          <a:xfrm>
            <a:off x="2320925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7</a:t>
            </a:r>
          </a:p>
        </p:txBody>
      </p:sp>
      <p:sp useBgFill="1">
        <p:nvSpPr>
          <p:cNvPr id="83" name="Rounded Rectangle 82"/>
          <p:cNvSpPr/>
          <p:nvPr/>
        </p:nvSpPr>
        <p:spPr>
          <a:xfrm>
            <a:off x="3727450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18</a:t>
            </a:r>
          </a:p>
        </p:txBody>
      </p:sp>
      <p:sp useBgFill="1">
        <p:nvSpPr>
          <p:cNvPr id="84" name="Rounded Rectangle 83"/>
          <p:cNvSpPr/>
          <p:nvPr/>
        </p:nvSpPr>
        <p:spPr>
          <a:xfrm>
            <a:off x="3727450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17</a:t>
            </a:r>
          </a:p>
        </p:txBody>
      </p:sp>
      <p:sp useBgFill="1">
        <p:nvSpPr>
          <p:cNvPr id="85" name="Rounded Rectangle 84"/>
          <p:cNvSpPr/>
          <p:nvPr/>
        </p:nvSpPr>
        <p:spPr>
          <a:xfrm>
            <a:off x="3727450" y="278765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16</a:t>
            </a:r>
          </a:p>
        </p:txBody>
      </p:sp>
      <p:sp useBgFill="1">
        <p:nvSpPr>
          <p:cNvPr id="86" name="Rounded Rectangle 85"/>
          <p:cNvSpPr/>
          <p:nvPr/>
        </p:nvSpPr>
        <p:spPr>
          <a:xfrm>
            <a:off x="3727450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15</a:t>
            </a:r>
          </a:p>
        </p:txBody>
      </p:sp>
      <p:sp useBgFill="1">
        <p:nvSpPr>
          <p:cNvPr id="87" name="Rounded Rectangle 86"/>
          <p:cNvSpPr/>
          <p:nvPr/>
        </p:nvSpPr>
        <p:spPr>
          <a:xfrm>
            <a:off x="3727450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14</a:t>
            </a:r>
          </a:p>
        </p:txBody>
      </p:sp>
      <p:sp useBgFill="1">
        <p:nvSpPr>
          <p:cNvPr id="88" name="Rounded Rectangle 87"/>
          <p:cNvSpPr/>
          <p:nvPr/>
        </p:nvSpPr>
        <p:spPr>
          <a:xfrm>
            <a:off x="3727450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13</a:t>
            </a:r>
          </a:p>
        </p:txBody>
      </p:sp>
      <p:sp useBgFill="1">
        <p:nvSpPr>
          <p:cNvPr id="89" name="Rounded Rectangle 88"/>
          <p:cNvSpPr/>
          <p:nvPr/>
        </p:nvSpPr>
        <p:spPr>
          <a:xfrm>
            <a:off x="5153025" y="990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24</a:t>
            </a:r>
          </a:p>
        </p:txBody>
      </p:sp>
      <p:sp useBgFill="1">
        <p:nvSpPr>
          <p:cNvPr id="90" name="Rounded Rectangle 89"/>
          <p:cNvSpPr/>
          <p:nvPr/>
        </p:nvSpPr>
        <p:spPr>
          <a:xfrm>
            <a:off x="5153025" y="1890713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23</a:t>
            </a:r>
          </a:p>
        </p:txBody>
      </p:sp>
      <p:sp useBgFill="1">
        <p:nvSpPr>
          <p:cNvPr id="91" name="Rounded Rectangle 90"/>
          <p:cNvSpPr/>
          <p:nvPr/>
        </p:nvSpPr>
        <p:spPr>
          <a:xfrm>
            <a:off x="5153025" y="2784475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22</a:t>
            </a:r>
          </a:p>
        </p:txBody>
      </p:sp>
      <p:sp useBgFill="1">
        <p:nvSpPr>
          <p:cNvPr id="92" name="Rounded Rectangle 91"/>
          <p:cNvSpPr/>
          <p:nvPr/>
        </p:nvSpPr>
        <p:spPr>
          <a:xfrm>
            <a:off x="5153025" y="368458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21</a:t>
            </a:r>
          </a:p>
        </p:txBody>
      </p:sp>
      <p:sp useBgFill="1">
        <p:nvSpPr>
          <p:cNvPr id="93" name="Rounded Rectangle 92"/>
          <p:cNvSpPr/>
          <p:nvPr/>
        </p:nvSpPr>
        <p:spPr>
          <a:xfrm>
            <a:off x="5153025" y="4579938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20</a:t>
            </a:r>
          </a:p>
        </p:txBody>
      </p:sp>
      <p:sp useBgFill="1">
        <p:nvSpPr>
          <p:cNvPr id="94" name="Rounded Rectangle 93"/>
          <p:cNvSpPr/>
          <p:nvPr/>
        </p:nvSpPr>
        <p:spPr>
          <a:xfrm>
            <a:off x="5153025" y="54864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19</a:t>
            </a:r>
          </a:p>
        </p:txBody>
      </p:sp>
      <p:sp useBgFill="1">
        <p:nvSpPr>
          <p:cNvPr id="95" name="Rounded Rectangle 94"/>
          <p:cNvSpPr/>
          <p:nvPr/>
        </p:nvSpPr>
        <p:spPr>
          <a:xfrm>
            <a:off x="6596063" y="9906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30</a:t>
            </a:r>
          </a:p>
        </p:txBody>
      </p:sp>
      <p:sp useBgFill="1">
        <p:nvSpPr>
          <p:cNvPr id="96" name="Rounded Rectangle 95"/>
          <p:cNvSpPr/>
          <p:nvPr/>
        </p:nvSpPr>
        <p:spPr>
          <a:xfrm>
            <a:off x="6596063" y="1890713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29</a:t>
            </a:r>
          </a:p>
        </p:txBody>
      </p:sp>
      <p:sp useBgFill="1">
        <p:nvSpPr>
          <p:cNvPr id="97" name="Rounded Rectangle 96"/>
          <p:cNvSpPr/>
          <p:nvPr/>
        </p:nvSpPr>
        <p:spPr>
          <a:xfrm>
            <a:off x="6596063" y="2784475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28</a:t>
            </a:r>
          </a:p>
        </p:txBody>
      </p:sp>
      <p:sp useBgFill="1">
        <p:nvSpPr>
          <p:cNvPr id="98" name="Rounded Rectangle 97"/>
          <p:cNvSpPr/>
          <p:nvPr/>
        </p:nvSpPr>
        <p:spPr>
          <a:xfrm>
            <a:off x="6596063" y="368458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27</a:t>
            </a:r>
          </a:p>
        </p:txBody>
      </p:sp>
      <p:sp useBgFill="1">
        <p:nvSpPr>
          <p:cNvPr id="99" name="Rounded Rectangle 98"/>
          <p:cNvSpPr/>
          <p:nvPr/>
        </p:nvSpPr>
        <p:spPr>
          <a:xfrm>
            <a:off x="6596063" y="457993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26</a:t>
            </a:r>
          </a:p>
        </p:txBody>
      </p:sp>
      <p:sp useBgFill="1">
        <p:nvSpPr>
          <p:cNvPr id="100" name="Rounded Rectangle 99"/>
          <p:cNvSpPr/>
          <p:nvPr/>
        </p:nvSpPr>
        <p:spPr>
          <a:xfrm>
            <a:off x="6596063" y="54864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25</a:t>
            </a:r>
          </a:p>
        </p:txBody>
      </p:sp>
      <p:sp useBgFill="1">
        <p:nvSpPr>
          <p:cNvPr id="101" name="Rounded Rectangle 100"/>
          <p:cNvSpPr/>
          <p:nvPr/>
        </p:nvSpPr>
        <p:spPr>
          <a:xfrm>
            <a:off x="8008938" y="9906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36</a:t>
            </a:r>
          </a:p>
        </p:txBody>
      </p:sp>
      <p:sp useBgFill="1">
        <p:nvSpPr>
          <p:cNvPr id="102" name="Rounded Rectangle 101"/>
          <p:cNvSpPr/>
          <p:nvPr/>
        </p:nvSpPr>
        <p:spPr>
          <a:xfrm>
            <a:off x="8008938" y="1890713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35</a:t>
            </a:r>
          </a:p>
        </p:txBody>
      </p:sp>
      <p:sp useBgFill="1">
        <p:nvSpPr>
          <p:cNvPr id="103" name="Rounded Rectangle 102"/>
          <p:cNvSpPr/>
          <p:nvPr/>
        </p:nvSpPr>
        <p:spPr>
          <a:xfrm>
            <a:off x="8008938" y="2784475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34</a:t>
            </a:r>
          </a:p>
        </p:txBody>
      </p:sp>
      <p:sp useBgFill="1">
        <p:nvSpPr>
          <p:cNvPr id="104" name="Rounded Rectangle 103"/>
          <p:cNvSpPr/>
          <p:nvPr/>
        </p:nvSpPr>
        <p:spPr>
          <a:xfrm>
            <a:off x="8008938" y="368458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33</a:t>
            </a:r>
          </a:p>
        </p:txBody>
      </p:sp>
      <p:sp useBgFill="1">
        <p:nvSpPr>
          <p:cNvPr id="105" name="Rounded Rectangle 104"/>
          <p:cNvSpPr/>
          <p:nvPr/>
        </p:nvSpPr>
        <p:spPr>
          <a:xfrm>
            <a:off x="8008938" y="4579938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32</a:t>
            </a:r>
          </a:p>
        </p:txBody>
      </p:sp>
      <p:sp useBgFill="1">
        <p:nvSpPr>
          <p:cNvPr id="106" name="Rounded Rectangle 105"/>
          <p:cNvSpPr/>
          <p:nvPr/>
        </p:nvSpPr>
        <p:spPr>
          <a:xfrm>
            <a:off x="8008938" y="54864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31</a:t>
            </a:r>
          </a:p>
        </p:txBody>
      </p:sp>
      <p:pic>
        <p:nvPicPr>
          <p:cNvPr id="10284" name="Picture 164" descr="j02871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5562600"/>
            <a:ext cx="76517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5" name="Picture 165" descr="j025109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52400" y="43815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6" name="Picture 229" descr="AN00765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5181600"/>
            <a:ext cx="7620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7" name="Picture 232" descr="j032092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598324">
            <a:off x="3774905" y="2341750"/>
            <a:ext cx="6905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8" name="Picture 227" descr="j032667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608536">
            <a:off x="1557338" y="4119563"/>
            <a:ext cx="9667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Text Box 2">
            <a:hlinkClick r:id="rId12" action="ppaction://hlinksldjump" highlightClick="1">
              <a:snd r:embed="rId13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7543800" y="6319838"/>
            <a:ext cx="1447800" cy="46166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rgbClr val="0070C0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sz="1200" b="1" dirty="0" smtClean="0">
                <a:solidFill>
                  <a:schemeClr val="bg1"/>
                </a:solidFill>
              </a:rPr>
              <a:t>Izaberi drugo polje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560</Words>
  <Application>Microsoft Office PowerPoint</Application>
  <PresentationFormat>Prikaz na zaslonu (4:3)</PresentationFormat>
  <Paragraphs>421</Paragraphs>
  <Slides>13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Naslovi slajdova</vt:lpstr>
      </vt:variant>
      <vt:variant>
        <vt:i4>13</vt:i4>
      </vt:variant>
      <vt:variant>
        <vt:lpstr>Prilagođene projekcije</vt:lpstr>
      </vt:variant>
      <vt:variant>
        <vt:i4>1</vt:i4>
      </vt:variant>
    </vt:vector>
  </HeadingPairs>
  <TitlesOfParts>
    <vt:vector size="16" baseType="lpstr">
      <vt:lpstr>Default Design</vt:lpstr>
      <vt:lpstr>Flow</vt:lpstr>
      <vt:lpstr>“Skriveno blago”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Custom Show 1</vt:lpstr>
    </vt:vector>
  </TitlesOfParts>
  <Company>Pepperdine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"Skriveno blago"</dc:title>
  <dc:subject>Potraga za "blagom" uz ponavljanje gradiva</dc:subject>
  <dc:creator>np</dc:creator>
  <cp:lastModifiedBy>Ana Cvitan</cp:lastModifiedBy>
  <cp:revision>73</cp:revision>
  <dcterms:created xsi:type="dcterms:W3CDTF">2005-04-20T02:26:11Z</dcterms:created>
  <dcterms:modified xsi:type="dcterms:W3CDTF">2013-07-17T12:05:06Z</dcterms:modified>
</cp:coreProperties>
</file>